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62" r:id="rId3"/>
    <p:sldId id="263" r:id="rId4"/>
    <p:sldId id="283" r:id="rId5"/>
    <p:sldId id="285" r:id="rId6"/>
    <p:sldId id="287" r:id="rId7"/>
    <p:sldId id="310" r:id="rId8"/>
    <p:sldId id="427" r:id="rId9"/>
    <p:sldId id="312" r:id="rId10"/>
    <p:sldId id="311" r:id="rId11"/>
    <p:sldId id="297" r:id="rId12"/>
    <p:sldId id="296"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e Ballinger" initials="MB" lastIdx="5" clrIdx="0">
    <p:extLst/>
  </p:cmAuthor>
  <p:cmAuthor id="2" name="Kyle Brand" initials="KB" lastIdx="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3C3C41"/>
    <a:srgbClr val="30E5D0"/>
    <a:srgbClr val="EBEBEB"/>
    <a:srgbClr val="75757A"/>
    <a:srgbClr val="00B7C3"/>
    <a:srgbClr val="2A2732"/>
    <a:srgbClr val="3A96DD"/>
    <a:srgbClr val="505C6D"/>
    <a:srgbClr val="3944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A983D-7C40-4BEF-94EB-BF7A17B58658}" v="5" dt="2018-09-04T19:58:34.0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44"/>
    <p:restoredTop sz="94251"/>
  </p:normalViewPr>
  <p:slideViewPr>
    <p:cSldViewPr snapToGrid="0" snapToObjects="1">
      <p:cViewPr varScale="1">
        <p:scale>
          <a:sx n="102" d="100"/>
          <a:sy n="102" d="100"/>
        </p:scale>
        <p:origin x="1458" y="114"/>
      </p:cViewPr>
      <p:guideLst>
        <p:guide orient="horz" pos="2160"/>
        <p:guide pos="3840"/>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rand" userId="e9440284-60f2-45ef-a936-1fac06e3812d" providerId="ADAL" clId="{28BA983D-7C40-4BEF-94EB-BF7A17B58658}"/>
    <pc:docChg chg="modSld">
      <pc:chgData name="Kyle Brand" userId="e9440284-60f2-45ef-a936-1fac06e3812d" providerId="ADAL" clId="{28BA983D-7C40-4BEF-94EB-BF7A17B58658}" dt="2018-09-04T19:58:34.006" v="4" actId="20577"/>
      <pc:docMkLst>
        <pc:docMk/>
      </pc:docMkLst>
      <pc:sldChg chg="modSp">
        <pc:chgData name="Kyle Brand" userId="e9440284-60f2-45ef-a936-1fac06e3812d" providerId="ADAL" clId="{28BA983D-7C40-4BEF-94EB-BF7A17B58658}" dt="2018-09-04T19:58:34.006" v="4" actId="20577"/>
        <pc:sldMkLst>
          <pc:docMk/>
          <pc:sldMk cId="1860365723" sldId="296"/>
        </pc:sldMkLst>
        <pc:spChg chg="mod">
          <ac:chgData name="Kyle Brand" userId="e9440284-60f2-45ef-a936-1fac06e3812d" providerId="ADAL" clId="{28BA983D-7C40-4BEF-94EB-BF7A17B58658}" dt="2018-09-04T19:58:34.006" v="4" actId="20577"/>
          <ac:spMkLst>
            <pc:docMk/>
            <pc:sldMk cId="1860365723" sldId="296"/>
            <ac:spMk id="10" creationId="{80FBF67B-E484-654E-8CBB-D6E40BF7C520}"/>
          </ac:spMkLst>
        </pc:spChg>
      </pc:sldChg>
      <pc:sldChg chg="modSp">
        <pc:chgData name="Kyle Brand" userId="e9440284-60f2-45ef-a936-1fac06e3812d" providerId="ADAL" clId="{28BA983D-7C40-4BEF-94EB-BF7A17B58658}" dt="2018-09-04T19:36:53.477" v="3" actId="20577"/>
        <pc:sldMkLst>
          <pc:docMk/>
          <pc:sldMk cId="409489101" sldId="297"/>
        </pc:sldMkLst>
        <pc:spChg chg="mod">
          <ac:chgData name="Kyle Brand" userId="e9440284-60f2-45ef-a936-1fac06e3812d" providerId="ADAL" clId="{28BA983D-7C40-4BEF-94EB-BF7A17B58658}" dt="2018-09-04T19:36:53.477" v="3" actId="20577"/>
          <ac:spMkLst>
            <pc:docMk/>
            <pc:sldMk cId="409489101" sldId="297"/>
            <ac:spMk id="10" creationId="{80FBF67B-E484-654E-8CBB-D6E40BF7C52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26A5FA-A733-7B41-90CD-4C7D59CF0695}" type="datetimeFigureOut">
              <a:rPr lang="en-US" smtClean="0"/>
              <a:t>9/4/2018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E672D-3658-9A46-BB89-EAA9E81AAD1F}" type="slidenum">
              <a:rPr lang="en-US" smtClean="0"/>
              <a:t>‹#›</a:t>
            </a:fld>
            <a:endParaRPr lang="en-US"/>
          </a:p>
        </p:txBody>
      </p:sp>
    </p:spTree>
    <p:extLst>
      <p:ext uri="{BB962C8B-B14F-4D97-AF65-F5344CB8AC3E}">
        <p14:creationId xmlns:p14="http://schemas.microsoft.com/office/powerpoint/2010/main" val="3480223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a:t>
            </a:fld>
            <a:endParaRPr lang="en-US"/>
          </a:p>
        </p:txBody>
      </p:sp>
    </p:spTree>
    <p:extLst>
      <p:ext uri="{BB962C8B-B14F-4D97-AF65-F5344CB8AC3E}">
        <p14:creationId xmlns:p14="http://schemas.microsoft.com/office/powerpoint/2010/main" val="3450789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10</a:t>
            </a:fld>
            <a:endParaRPr lang="en-US"/>
          </a:p>
        </p:txBody>
      </p:sp>
    </p:spTree>
    <p:extLst>
      <p:ext uri="{BB962C8B-B14F-4D97-AF65-F5344CB8AC3E}">
        <p14:creationId xmlns:p14="http://schemas.microsoft.com/office/powerpoint/2010/main" val="53951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11</a:t>
            </a:fld>
            <a:endParaRPr lang="en-US"/>
          </a:p>
        </p:txBody>
      </p:sp>
    </p:spTree>
    <p:extLst>
      <p:ext uri="{BB962C8B-B14F-4D97-AF65-F5344CB8AC3E}">
        <p14:creationId xmlns:p14="http://schemas.microsoft.com/office/powerpoint/2010/main" val="384556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12</a:t>
            </a:fld>
            <a:endParaRPr lang="en-US"/>
          </a:p>
        </p:txBody>
      </p:sp>
    </p:spTree>
    <p:extLst>
      <p:ext uri="{BB962C8B-B14F-4D97-AF65-F5344CB8AC3E}">
        <p14:creationId xmlns:p14="http://schemas.microsoft.com/office/powerpoint/2010/main" val="2661011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13</a:t>
            </a:fld>
            <a:endParaRPr lang="en-US"/>
          </a:p>
        </p:txBody>
      </p:sp>
    </p:spTree>
    <p:extLst>
      <p:ext uri="{BB962C8B-B14F-4D97-AF65-F5344CB8AC3E}">
        <p14:creationId xmlns:p14="http://schemas.microsoft.com/office/powerpoint/2010/main" val="618126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14</a:t>
            </a:fld>
            <a:endParaRPr lang="en-US"/>
          </a:p>
        </p:txBody>
      </p:sp>
    </p:spTree>
    <p:extLst>
      <p:ext uri="{BB962C8B-B14F-4D97-AF65-F5344CB8AC3E}">
        <p14:creationId xmlns:p14="http://schemas.microsoft.com/office/powerpoint/2010/main" val="19487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15</a:t>
            </a:fld>
            <a:endParaRPr lang="en-US"/>
          </a:p>
        </p:txBody>
      </p:sp>
    </p:spTree>
    <p:extLst>
      <p:ext uri="{BB962C8B-B14F-4D97-AF65-F5344CB8AC3E}">
        <p14:creationId xmlns:p14="http://schemas.microsoft.com/office/powerpoint/2010/main" val="3550298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16</a:t>
            </a:fld>
            <a:endParaRPr lang="en-US"/>
          </a:p>
        </p:txBody>
      </p:sp>
    </p:spTree>
    <p:extLst>
      <p:ext uri="{BB962C8B-B14F-4D97-AF65-F5344CB8AC3E}">
        <p14:creationId xmlns:p14="http://schemas.microsoft.com/office/powerpoint/2010/main" val="1902502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17</a:t>
            </a:fld>
            <a:endParaRPr lang="en-US"/>
          </a:p>
        </p:txBody>
      </p:sp>
    </p:spTree>
    <p:extLst>
      <p:ext uri="{BB962C8B-B14F-4D97-AF65-F5344CB8AC3E}">
        <p14:creationId xmlns:p14="http://schemas.microsoft.com/office/powerpoint/2010/main" val="1615652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18</a:t>
            </a:fld>
            <a:endParaRPr lang="en-US"/>
          </a:p>
        </p:txBody>
      </p:sp>
    </p:spTree>
    <p:extLst>
      <p:ext uri="{BB962C8B-B14F-4D97-AF65-F5344CB8AC3E}">
        <p14:creationId xmlns:p14="http://schemas.microsoft.com/office/powerpoint/2010/main" val="1480722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19</a:t>
            </a:fld>
            <a:endParaRPr lang="en-US"/>
          </a:p>
        </p:txBody>
      </p:sp>
    </p:spTree>
    <p:extLst>
      <p:ext uri="{BB962C8B-B14F-4D97-AF65-F5344CB8AC3E}">
        <p14:creationId xmlns:p14="http://schemas.microsoft.com/office/powerpoint/2010/main" val="221561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2</a:t>
            </a:fld>
            <a:endParaRPr lang="en-US"/>
          </a:p>
        </p:txBody>
      </p:sp>
    </p:spTree>
    <p:extLst>
      <p:ext uri="{BB962C8B-B14F-4D97-AF65-F5344CB8AC3E}">
        <p14:creationId xmlns:p14="http://schemas.microsoft.com/office/powerpoint/2010/main" val="4261460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20</a:t>
            </a:fld>
            <a:endParaRPr lang="en-US"/>
          </a:p>
        </p:txBody>
      </p:sp>
    </p:spTree>
    <p:extLst>
      <p:ext uri="{BB962C8B-B14F-4D97-AF65-F5344CB8AC3E}">
        <p14:creationId xmlns:p14="http://schemas.microsoft.com/office/powerpoint/2010/main" val="3637389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21</a:t>
            </a:fld>
            <a:endParaRPr lang="en-US"/>
          </a:p>
        </p:txBody>
      </p:sp>
    </p:spTree>
    <p:extLst>
      <p:ext uri="{BB962C8B-B14F-4D97-AF65-F5344CB8AC3E}">
        <p14:creationId xmlns:p14="http://schemas.microsoft.com/office/powerpoint/2010/main" val="378064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22</a:t>
            </a:fld>
            <a:endParaRPr lang="en-US"/>
          </a:p>
        </p:txBody>
      </p:sp>
    </p:spTree>
    <p:extLst>
      <p:ext uri="{BB962C8B-B14F-4D97-AF65-F5344CB8AC3E}">
        <p14:creationId xmlns:p14="http://schemas.microsoft.com/office/powerpoint/2010/main" val="2231237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23</a:t>
            </a:fld>
            <a:endParaRPr lang="en-US"/>
          </a:p>
        </p:txBody>
      </p:sp>
    </p:spTree>
    <p:extLst>
      <p:ext uri="{BB962C8B-B14F-4D97-AF65-F5344CB8AC3E}">
        <p14:creationId xmlns:p14="http://schemas.microsoft.com/office/powerpoint/2010/main" val="1536672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3</a:t>
            </a:fld>
            <a:endParaRPr lang="en-US"/>
          </a:p>
        </p:txBody>
      </p:sp>
    </p:spTree>
    <p:extLst>
      <p:ext uri="{BB962C8B-B14F-4D97-AF65-F5344CB8AC3E}">
        <p14:creationId xmlns:p14="http://schemas.microsoft.com/office/powerpoint/2010/main" val="2607623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4</a:t>
            </a:fld>
            <a:endParaRPr lang="en-US"/>
          </a:p>
        </p:txBody>
      </p:sp>
    </p:spTree>
    <p:extLst>
      <p:ext uri="{BB962C8B-B14F-4D97-AF65-F5344CB8AC3E}">
        <p14:creationId xmlns:p14="http://schemas.microsoft.com/office/powerpoint/2010/main" val="2205257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5</a:t>
            </a:fld>
            <a:endParaRPr lang="en-US"/>
          </a:p>
        </p:txBody>
      </p:sp>
    </p:spTree>
    <p:extLst>
      <p:ext uri="{BB962C8B-B14F-4D97-AF65-F5344CB8AC3E}">
        <p14:creationId xmlns:p14="http://schemas.microsoft.com/office/powerpoint/2010/main" val="284492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6</a:t>
            </a:fld>
            <a:endParaRPr lang="en-US"/>
          </a:p>
        </p:txBody>
      </p:sp>
    </p:spTree>
    <p:extLst>
      <p:ext uri="{BB962C8B-B14F-4D97-AF65-F5344CB8AC3E}">
        <p14:creationId xmlns:p14="http://schemas.microsoft.com/office/powerpoint/2010/main" val="2706055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249FCD-A9FA-4E9D-BD20-371DA895C4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148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8</a:t>
            </a:fld>
            <a:endParaRPr lang="en-US"/>
          </a:p>
        </p:txBody>
      </p:sp>
    </p:spTree>
    <p:extLst>
      <p:ext uri="{BB962C8B-B14F-4D97-AF65-F5344CB8AC3E}">
        <p14:creationId xmlns:p14="http://schemas.microsoft.com/office/powerpoint/2010/main" val="353972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E672D-3658-9A46-BB89-EAA9E81AAD1F}" type="slidenum">
              <a:rPr lang="en-US" smtClean="0"/>
              <a:t>9</a:t>
            </a:fld>
            <a:endParaRPr lang="en-US"/>
          </a:p>
        </p:txBody>
      </p:sp>
    </p:spTree>
    <p:extLst>
      <p:ext uri="{BB962C8B-B14F-4D97-AF65-F5344CB8AC3E}">
        <p14:creationId xmlns:p14="http://schemas.microsoft.com/office/powerpoint/2010/main" val="601732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D8E8-9ECA-3E42-ADD4-2EA0751593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0C20C7-8A3F-FE4D-90DE-33579397E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A14B3D-2E9D-0745-86E9-A6FE81232371}"/>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5" name="Footer Placeholder 4">
            <a:extLst>
              <a:ext uri="{FF2B5EF4-FFF2-40B4-BE49-F238E27FC236}">
                <a16:creationId xmlns:a16="http://schemas.microsoft.com/office/drawing/2014/main" id="{B01F8162-7484-E249-9F54-7C77B1103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58F22-4B8C-9445-9BD1-D21D76E28BD4}"/>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66907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E52E-7F6A-B347-8A93-11324A5F9B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09F0BA-38D9-9146-B157-1BC6622C5F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571E8-CDC8-F847-BB52-D3248D860D80}"/>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5" name="Footer Placeholder 4">
            <a:extLst>
              <a:ext uri="{FF2B5EF4-FFF2-40B4-BE49-F238E27FC236}">
                <a16:creationId xmlns:a16="http://schemas.microsoft.com/office/drawing/2014/main" id="{037B1F09-B67D-1A4E-8107-D8536017C8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00E96B-D5D2-3F4C-B74E-4090AD6E5B13}"/>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2376333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7BEE1A-C63C-144B-82B6-DB5E2A7BF5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C7ABCC-1E52-A44F-A805-C8099819C20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77A4E-E6B4-B542-B931-D761453A6375}"/>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5" name="Footer Placeholder 4">
            <a:extLst>
              <a:ext uri="{FF2B5EF4-FFF2-40B4-BE49-F238E27FC236}">
                <a16:creationId xmlns:a16="http://schemas.microsoft.com/office/drawing/2014/main" id="{E405152C-AE23-5449-AB99-91156A37D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844E7-0EAF-7F4B-9319-1AD0BDF8817E}"/>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2926116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sp>
        <p:nvSpPr>
          <p:cNvPr id="10" name="TextBox 9"/>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a:solidFill>
                  <a:srgbClr val="D2D2D2"/>
                </a:solidFill>
                <a:ea typeface="Segoe UI" pitchFamily="34" charset="0"/>
                <a:cs typeface="Segoe UI" pitchFamily="34" charset="0"/>
              </a:rPr>
              <a:t>Click View &gt; Slide Master to insert a photo as a background behind the colored boxes.</a:t>
            </a: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3676" y="228600"/>
            <a:ext cx="1947103" cy="716042"/>
          </a:xfrm>
          <a:prstGeom prst="rect">
            <a:avLst/>
          </a:prstGeom>
        </p:spPr>
      </p:pic>
      <p:sp>
        <p:nvSpPr>
          <p:cNvPr id="15" name="TextBox 14"/>
          <p:cNvSpPr txBox="1"/>
          <p:nvPr/>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a:solidFill>
                  <a:srgbClr val="D2D2D2"/>
                </a:solidFill>
                <a:ea typeface="Segoe UI" pitchFamily="34" charset="0"/>
                <a:cs typeface="Segoe UI" pitchFamily="34" charset="0"/>
              </a:rPr>
              <a:t>Click View &gt; Slide Master to insert a photo as a background behind the colored boxes.</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
        <p:nvSpPr>
          <p:cNvPr id="14" name="TextBox 13"/>
          <p:cNvSpPr txBox="1"/>
          <p:nvPr userDrawn="1"/>
        </p:nvSpPr>
        <p:spPr>
          <a:xfrm>
            <a:off x="7620000" y="381000"/>
            <a:ext cx="3810000" cy="1905000"/>
          </a:xfrm>
          <a:prstGeom prst="rect">
            <a:avLst/>
          </a:prstGeom>
        </p:spPr>
        <p:txBody>
          <a:bodyPr vert="horz" wrap="square" lIns="108821" tIns="54411" rIns="108821" bIns="54411" rtlCol="0" anchor="ctr">
            <a:normAutofit/>
          </a:bodyPr>
          <a:lstStyle/>
          <a:p>
            <a:pPr defTabSz="1088105"/>
            <a:r>
              <a:rPr lang="en-US" sz="2000">
                <a:solidFill>
                  <a:srgbClr val="D2D2D2"/>
                </a:solidFill>
                <a:ea typeface="Segoe UI" pitchFamily="34" charset="0"/>
                <a:cs typeface="Segoe UI" pitchFamily="34" charset="0"/>
              </a:rPr>
              <a:t>Click View &gt; Slide Master to insert a photo as a background behind the colored boxes.</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244" y="198357"/>
            <a:ext cx="1947103" cy="716042"/>
          </a:xfrm>
          <a:prstGeom prst="rect">
            <a:avLst/>
          </a:prstGeom>
        </p:spPr>
      </p:pic>
    </p:spTree>
    <p:extLst>
      <p:ext uri="{BB962C8B-B14F-4D97-AF65-F5344CB8AC3E}">
        <p14:creationId xmlns:p14="http://schemas.microsoft.com/office/powerpoint/2010/main" val="3850568255"/>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0"/>
            <a:ext cx="5487829"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29" cy="2743426"/>
          </a:xfrm>
          <a:noFill/>
        </p:spPr>
        <p:txBody>
          <a:bodyPr vert="horz" lIns="137160" tIns="137160" rIns="137160" bIns="137160" rtlCol="0" anchor="t" anchorCtr="0">
            <a:normAutofit/>
          </a:bodyPr>
          <a:lstStyle>
            <a:lvl1pPr>
              <a:defRPr lang="en-US" sz="4400" spc="-98" dirty="0">
                <a:solidFill>
                  <a:schemeClr val="bg1"/>
                </a:solidFill>
              </a:defRPr>
            </a:lvl1pPr>
          </a:lstStyle>
          <a:p>
            <a:pPr lvl="0"/>
            <a:r>
              <a:rPr lang="en-US"/>
              <a:t>Presentation title</a:t>
            </a:r>
          </a:p>
        </p:txBody>
      </p:sp>
      <p:sp>
        <p:nvSpPr>
          <p:cNvPr id="4" name="Text Placeholder 3"/>
          <p:cNvSpPr>
            <a:spLocks noGrp="1"/>
          </p:cNvSpPr>
          <p:nvPr>
            <p:ph type="body" sz="quarter" idx="10" hasCustomPrompt="1"/>
          </p:nvPr>
        </p:nvSpPr>
        <p:spPr>
          <a:xfrm>
            <a:off x="150852" y="4800600"/>
            <a:ext cx="5487829" cy="914400"/>
          </a:xfrm>
        </p:spPr>
        <p:txBody>
          <a:bodyPr lIns="137160" tIns="137160" rIns="137160" bIns="137160">
            <a:noAutofit/>
          </a:bodyPr>
          <a:lstStyle>
            <a:lvl1pPr marL="0" indent="0">
              <a:spcBef>
                <a:spcPts val="0"/>
              </a:spcBef>
              <a:buNone/>
              <a:defRPr sz="2000">
                <a:solidFill>
                  <a:schemeClr val="bg1"/>
                </a:solidFill>
              </a:defRPr>
            </a:lvl1pPr>
            <a:lvl2pPr marL="281674" indent="0">
              <a:buNone/>
              <a:defRPr sz="2000">
                <a:solidFill>
                  <a:schemeClr val="bg1"/>
                </a:solidFill>
              </a:defRPr>
            </a:lvl2pPr>
            <a:lvl3pPr marL="588476" indent="0">
              <a:buNone/>
              <a:defRPr sz="2000">
                <a:solidFill>
                  <a:schemeClr val="bg1"/>
                </a:solidFill>
              </a:defRPr>
            </a:lvl3pPr>
            <a:lvl4pPr marL="870150" indent="0">
              <a:buNone/>
              <a:defRPr sz="2000">
                <a:solidFill>
                  <a:schemeClr val="bg1"/>
                </a:solidFill>
              </a:defRPr>
            </a:lvl4pPr>
            <a:lvl5pPr marL="1105540" indent="0">
              <a:buNone/>
              <a:defRPr sz="2000">
                <a:solidFill>
                  <a:schemeClr val="bg1"/>
                </a:solidFill>
              </a:defRPr>
            </a:lvl5pPr>
          </a:lstStyle>
          <a:p>
            <a:pPr lvl="0"/>
            <a:r>
              <a:rPr lang="en-US"/>
              <a:t>Speaker Name</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940" y="200779"/>
            <a:ext cx="1947100" cy="716042"/>
          </a:xfrm>
          <a:prstGeom prst="rect">
            <a:avLst/>
          </a:prstGeom>
        </p:spPr>
      </p:pic>
    </p:spTree>
    <p:extLst>
      <p:ext uri="{BB962C8B-B14F-4D97-AF65-F5344CB8AC3E}">
        <p14:creationId xmlns:p14="http://schemas.microsoft.com/office/powerpoint/2010/main" val="3368789316"/>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a:solidFill>
                <a:srgbClr val="505050"/>
              </a:solidFill>
            </a:endParaRPr>
          </a:p>
        </p:txBody>
      </p:sp>
      <p:sp>
        <p:nvSpPr>
          <p:cNvPr id="20" name="Footer Placeholder 19"/>
          <p:cNvSpPr>
            <a:spLocks noGrp="1"/>
          </p:cNvSpPr>
          <p:nvPr>
            <p:ph type="ftr" sz="quarter" idx="16"/>
          </p:nvPr>
        </p:nvSpPr>
        <p:spPr>
          <a:xfrm>
            <a:off x="1905000" y="6477874"/>
            <a:ext cx="8382000" cy="380127"/>
          </a:xfrm>
        </p:spPr>
        <p:txBody>
          <a:bodyPr/>
          <a:lstStyle/>
          <a:p>
            <a:endParaRPr lang="en-US">
              <a:solidFill>
                <a:srgbClr val="505050"/>
              </a:solidFill>
            </a:endParaRPr>
          </a:p>
        </p:txBody>
      </p:sp>
    </p:spTree>
    <p:extLst>
      <p:ext uri="{BB962C8B-B14F-4D97-AF65-F5344CB8AC3E}">
        <p14:creationId xmlns:p14="http://schemas.microsoft.com/office/powerpoint/2010/main" val="155531397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3" name="Footer Placeholder 2"/>
          <p:cNvSpPr>
            <a:spLocks noGrp="1"/>
          </p:cNvSpPr>
          <p:nvPr>
            <p:ph type="ftr" sz="quarter" idx="14"/>
          </p:nvPr>
        </p:nvSpPr>
        <p:spPr/>
        <p:txBody>
          <a:bodyPr/>
          <a:lstStyle/>
          <a:p>
            <a:pPr defTabSz="1088105"/>
            <a:endParaRPr lang="en-US">
              <a:solidFill>
                <a:srgbClr val="505050"/>
              </a:solidFill>
            </a:endParaRPr>
          </a:p>
        </p:txBody>
      </p:sp>
      <p:sp>
        <p:nvSpPr>
          <p:cNvPr id="7" name="Slide Number Placeholder 6"/>
          <p:cNvSpPr>
            <a:spLocks noGrp="1"/>
          </p:cNvSpPr>
          <p:nvPr>
            <p:ph type="sldNum" sz="quarter" idx="15"/>
          </p:nvPr>
        </p:nvSpPr>
        <p:spPr/>
        <p:txBody>
          <a:bodyPr/>
          <a:lstStyle/>
          <a:p>
            <a:pPr defTabSz="1088105"/>
            <a:fld id="{FAADACFB-7C71-4E89-89D2-7BBA40B7BFA9}" type="slidenum">
              <a:rPr lang="en-US" smtClean="0">
                <a:solidFill>
                  <a:srgbClr val="505050"/>
                </a:solidFill>
              </a:rPr>
              <a:pPr defTabSz="1088105"/>
              <a:t>‹#›</a:t>
            </a:fld>
            <a:endParaRPr lang="en-US">
              <a:solidFill>
                <a:srgbClr val="505050"/>
              </a:solidFill>
            </a:endParaRPr>
          </a:p>
        </p:txBody>
      </p:sp>
    </p:spTree>
    <p:extLst>
      <p:ext uri="{BB962C8B-B14F-4D97-AF65-F5344CB8AC3E}">
        <p14:creationId xmlns:p14="http://schemas.microsoft.com/office/powerpoint/2010/main" val="32976841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6" name="Footer Placeholder 5"/>
          <p:cNvSpPr>
            <a:spLocks noGrp="1"/>
          </p:cNvSpPr>
          <p:nvPr>
            <p:ph type="ftr" sz="quarter" idx="16"/>
          </p:nvPr>
        </p:nvSpPr>
        <p:spPr/>
        <p:txBody>
          <a:bodyPr/>
          <a:lstStyle/>
          <a:p>
            <a:endParaRPr lang="en-US">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36883241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endParaRPr lang="en-US">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8882628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1"/>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150851" y="3877277"/>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542135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3" y="1143000"/>
            <a:ext cx="10061019" cy="2734277"/>
          </a:xfrm>
          <a:noFill/>
        </p:spPr>
        <p:txBody>
          <a:bodyPr lIns="137160" tIns="137160" rIns="137160" bIns="137160" anchor="t" anchorCtr="0"/>
          <a:lstStyle>
            <a:lvl1pPr>
              <a:defRPr sz="7100" spc="-98" baseline="0">
                <a:gradFill>
                  <a:gsLst>
                    <a:gs pos="5833">
                      <a:srgbClr val="FFFFFF"/>
                    </a:gs>
                    <a:gs pos="18000">
                      <a:srgbClr val="FFFFFF"/>
                    </a:gs>
                  </a:gsLst>
                  <a:lin ang="5400000" scaled="0"/>
                </a:gradFill>
              </a:defRPr>
            </a:lvl1pPr>
          </a:lstStyle>
          <a:p>
            <a:r>
              <a:rPr lang="en-US"/>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a:t>Speaker Name</a:t>
            </a:r>
          </a:p>
        </p:txBody>
      </p:sp>
      <p:sp>
        <p:nvSpPr>
          <p:cNvPr id="7" name="Rectangle 6"/>
          <p:cNvSpPr/>
          <p:nvPr userDrawn="1"/>
        </p:nvSpPr>
        <p:spPr bwMode="auto">
          <a:xfrm>
            <a:off x="150853"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59" tIns="143407" rIns="179259" bIns="143407" numCol="1" spcCol="0" rtlCol="0" fromWordArt="0" anchor="t" anchorCtr="0" forceAA="0" compatLnSpc="1">
            <a:prstTxWarp prst="textNoShape">
              <a:avLst/>
            </a:prstTxWarp>
            <a:noAutofit/>
          </a:bodyPr>
          <a:lstStyle/>
          <a:p>
            <a:pPr algn="ctr" defTabSz="91400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048366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7D522-FBE3-144E-97AC-2B635032F4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5E5EA7-06E3-8546-B0EB-E3AE8568E2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EFD21-35E7-C248-88E1-1DD972E29D42}"/>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5" name="Footer Placeholder 4">
            <a:extLst>
              <a:ext uri="{FF2B5EF4-FFF2-40B4-BE49-F238E27FC236}">
                <a16:creationId xmlns:a16="http://schemas.microsoft.com/office/drawing/2014/main" id="{21498F79-7542-E542-AD6F-1FC1E0B3CE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4DA7E-1F54-AD40-B2BD-B392E13F946B}"/>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4137362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9914805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9595524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353111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8727806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rgbClr val="000000"/>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86268406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1"/>
            <a:ext cx="11890296" cy="1822988"/>
          </a:xfrm>
          <a:noFill/>
        </p:spPr>
        <p:txBody>
          <a:bodyPr lIns="137160" tIns="137160" rIns="137160" bIns="137160" anchor="t" anchorCtr="0"/>
          <a:lstStyle>
            <a:lvl1pPr>
              <a:defRPr sz="8600" spc="-98" baseline="0">
                <a:solidFill>
                  <a:schemeClr val="tx1"/>
                </a:solidFill>
              </a:defRPr>
            </a:lvl1pPr>
          </a:lstStyle>
          <a:p>
            <a:r>
              <a:rPr lang="en-US"/>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428" indent="-190428">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8105"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62836856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a:t>Click to add title</a:t>
            </a:r>
          </a:p>
        </p:txBody>
      </p:sp>
      <p:sp>
        <p:nvSpPr>
          <p:cNvPr id="5" name="Text Placeholder 15"/>
          <p:cNvSpPr>
            <a:spLocks noGrp="1"/>
          </p:cNvSpPr>
          <p:nvPr>
            <p:ph type="body" sz="quarter" idx="14" hasCustomPrompt="1"/>
          </p:nvPr>
        </p:nvSpPr>
        <p:spPr>
          <a:xfrm>
            <a:off x="227071" y="1600200"/>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speaker notes</a:t>
            </a:r>
          </a:p>
          <a:p>
            <a:pPr lvl="1"/>
            <a:r>
              <a:rPr lang="en-US"/>
              <a:t>Second level</a:t>
            </a:r>
          </a:p>
          <a:p>
            <a:pPr lvl="2"/>
            <a:r>
              <a:rPr lang="en-US"/>
              <a:t>Third level</a:t>
            </a:r>
          </a:p>
          <a:p>
            <a:pPr lvl="3"/>
            <a:r>
              <a:rPr lang="en-US"/>
              <a:t>Fourth level</a:t>
            </a:r>
          </a:p>
          <a:p>
            <a:pPr lvl="4"/>
            <a:r>
              <a:rPr lang="en-US"/>
              <a:t>Fifth level</a:t>
            </a:r>
          </a:p>
        </p:txBody>
      </p:sp>
      <p:sp>
        <p:nvSpPr>
          <p:cNvPr id="6" name="Text Placeholder 6"/>
          <p:cNvSpPr>
            <a:spLocks noGrp="1"/>
          </p:cNvSpPr>
          <p:nvPr>
            <p:ph type="body" sz="quarter" idx="11" hasCustomPrompt="1"/>
          </p:nvPr>
        </p:nvSpPr>
        <p:spPr>
          <a:xfrm>
            <a:off x="1" y="6238877"/>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a:t>Next slide topic</a:t>
            </a:r>
          </a:p>
        </p:txBody>
      </p:sp>
    </p:spTree>
    <p:extLst>
      <p:ext uri="{BB962C8B-B14F-4D97-AF65-F5344CB8AC3E}">
        <p14:creationId xmlns:p14="http://schemas.microsoft.com/office/powerpoint/2010/main" val="19747621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6233" y="2899239"/>
            <a:ext cx="2881117"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9" rIns="76179" bIns="38089" rtlCol="0" anchor="ctr"/>
          <a:lstStyle/>
          <a:p>
            <a:pPr algn="ctr" defTabSz="1088105"/>
            <a:endParaRPr lang="en-US" sz="2200">
              <a:solidFill>
                <a:prstClr val="white"/>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8878" y="2901951"/>
            <a:ext cx="2845008" cy="1046245"/>
          </a:xfrm>
          <a:prstGeom prst="rect">
            <a:avLst/>
          </a:prstGeom>
        </p:spPr>
      </p:pic>
    </p:spTree>
    <p:extLst>
      <p:ext uri="{BB962C8B-B14F-4D97-AF65-F5344CB8AC3E}">
        <p14:creationId xmlns:p14="http://schemas.microsoft.com/office/powerpoint/2010/main" val="212706189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Slide Number Placeholder 2"/>
          <p:cNvSpPr>
            <a:spLocks noGrp="1"/>
          </p:cNvSpPr>
          <p:nvPr>
            <p:ph type="sldNum" sz="quarter" idx="14"/>
          </p:nvPr>
        </p:nvSpPr>
        <p:spPr/>
        <p:txBody>
          <a:bodyPr/>
          <a:lstStyle/>
          <a:p>
            <a:fld id="{FAADACFB-7C71-4E89-89D2-7BBA40B7BFA9}"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297414846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68385-0E09-9048-9530-7FD17D5A3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A56B40-669D-2948-A14A-5EE40D9467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D75E58A-454A-B640-A378-DAB0237952C1}"/>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5" name="Footer Placeholder 4">
            <a:extLst>
              <a:ext uri="{FF2B5EF4-FFF2-40B4-BE49-F238E27FC236}">
                <a16:creationId xmlns:a16="http://schemas.microsoft.com/office/drawing/2014/main" id="{5DDAE179-7E8D-894E-A8B3-A255CC3F9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19A36-3D2F-594C-8594-646E56DC253C}"/>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234784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2596-1D49-2E43-9274-E0BAE60B7B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A235B8-4C63-BB4D-BAE2-942577BA3F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70141E-5E75-4847-825E-038D08E9288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D01556-A816-704B-B5B5-EED652D714DB}"/>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6" name="Footer Placeholder 5">
            <a:extLst>
              <a:ext uri="{FF2B5EF4-FFF2-40B4-BE49-F238E27FC236}">
                <a16:creationId xmlns:a16="http://schemas.microsoft.com/office/drawing/2014/main" id="{CA388678-E858-D74A-BF89-93F1344E7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9B18C9-8378-C645-BF06-59B8C1AD6EA5}"/>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191554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5AE4-1CFF-0D4F-8138-81CF5F599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2B48A9-CFBB-F74F-9A4A-249C1FACA7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822682-E8E7-6E4C-92A6-CB2CC479F1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AE0384-314F-F44C-8F3A-8F02709DE7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3E1F3E-55CA-2444-A1EC-DBB6CAD05F4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84313D-47D7-A343-8B5E-6D3F185A6A75}"/>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8" name="Footer Placeholder 7">
            <a:extLst>
              <a:ext uri="{FF2B5EF4-FFF2-40B4-BE49-F238E27FC236}">
                <a16:creationId xmlns:a16="http://schemas.microsoft.com/office/drawing/2014/main" id="{83A7B82D-E07F-3644-99B5-2E9A7CA3A8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039343-20D1-B549-959B-52B1EB04A105}"/>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2221910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6B283-3540-4742-BD3E-160E3194D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C87501-E9EF-0F4B-84A0-CF299F0A3B2C}"/>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4" name="Footer Placeholder 3">
            <a:extLst>
              <a:ext uri="{FF2B5EF4-FFF2-40B4-BE49-F238E27FC236}">
                <a16:creationId xmlns:a16="http://schemas.microsoft.com/office/drawing/2014/main" id="{D75B3444-9D53-A84B-A33F-E0815F518C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109227-F579-E64A-A48E-B9E0DBEF32D2}"/>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4233064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FD7357-01BB-8940-B94E-FB6844EB5AB1}"/>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3" name="Footer Placeholder 2">
            <a:extLst>
              <a:ext uri="{FF2B5EF4-FFF2-40B4-BE49-F238E27FC236}">
                <a16:creationId xmlns:a16="http://schemas.microsoft.com/office/drawing/2014/main" id="{3D8C507A-7546-0E4F-8AF6-5A32C06983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3CD769-7C1C-184A-A2D5-C20DA2432FFC}"/>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324865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06C-7AF0-B348-A26F-A5564E03A8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4B8A4-4D08-7646-A0B3-63FE10955F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7444D-C30B-5741-994E-CDCCB44DB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ED2952-FBE5-6947-B3F0-2B5225EB56ED}"/>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6" name="Footer Placeholder 5">
            <a:extLst>
              <a:ext uri="{FF2B5EF4-FFF2-40B4-BE49-F238E27FC236}">
                <a16:creationId xmlns:a16="http://schemas.microsoft.com/office/drawing/2014/main" id="{C0AA0606-20A2-7144-9074-D92CA332DF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B6E29-2186-8B4B-8E83-739070BFDE43}"/>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497520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9D34-FDDE-D64C-AECB-5730B048B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E1137A-2503-E847-8D77-9B9F27AC1F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E6C405-231E-3D47-9A2B-FB54F1A7D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5FDE91-A177-6C46-822F-1A9C17532502}"/>
              </a:ext>
            </a:extLst>
          </p:cNvPr>
          <p:cNvSpPr>
            <a:spLocks noGrp="1"/>
          </p:cNvSpPr>
          <p:nvPr>
            <p:ph type="dt" sz="half" idx="10"/>
          </p:nvPr>
        </p:nvSpPr>
        <p:spPr/>
        <p:txBody>
          <a:bodyPr/>
          <a:lstStyle/>
          <a:p>
            <a:fld id="{46268842-6E1F-0648-90EC-4669D76956DC}" type="datetimeFigureOut">
              <a:rPr lang="en-US" smtClean="0"/>
              <a:t>9/4/2018</a:t>
            </a:fld>
            <a:endParaRPr lang="en-US"/>
          </a:p>
        </p:txBody>
      </p:sp>
      <p:sp>
        <p:nvSpPr>
          <p:cNvPr id="6" name="Footer Placeholder 5">
            <a:extLst>
              <a:ext uri="{FF2B5EF4-FFF2-40B4-BE49-F238E27FC236}">
                <a16:creationId xmlns:a16="http://schemas.microsoft.com/office/drawing/2014/main" id="{C97BFBB9-6726-7A44-B5DD-A79D52AC6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A2232-0062-EE4E-ABCD-FA03C19412BA}"/>
              </a:ext>
            </a:extLst>
          </p:cNvPr>
          <p:cNvSpPr>
            <a:spLocks noGrp="1"/>
          </p:cNvSpPr>
          <p:nvPr>
            <p:ph type="sldNum" sz="quarter" idx="12"/>
          </p:nvPr>
        </p:nvSpPr>
        <p:spPr/>
        <p:txBody>
          <a:bodyPr/>
          <a:lstStyle/>
          <a:p>
            <a:fld id="{E5331C20-F7A4-6949-92AB-1CD413AE5F4B}" type="slidenum">
              <a:rPr lang="en-US" smtClean="0"/>
              <a:t>‹#›</a:t>
            </a:fld>
            <a:endParaRPr lang="en-US"/>
          </a:p>
        </p:txBody>
      </p:sp>
    </p:spTree>
    <p:extLst>
      <p:ext uri="{BB962C8B-B14F-4D97-AF65-F5344CB8AC3E}">
        <p14:creationId xmlns:p14="http://schemas.microsoft.com/office/powerpoint/2010/main" val="2159250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oleObject" Target="../embeddings/oleObject1.bin"/><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vmlDrawing" Target="../drawings/vmlDrawing1.v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427EC5-4E51-6146-A826-CC0B9EC5C8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89F860-1254-984D-BC77-E7E8BB7A7D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4381F4-344B-1148-B895-FADD72513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268842-6E1F-0648-90EC-4669D76956DC}" type="datetimeFigureOut">
              <a:rPr lang="en-US" smtClean="0"/>
              <a:t>9/4/2018</a:t>
            </a:fld>
            <a:endParaRPr lang="en-US"/>
          </a:p>
        </p:txBody>
      </p:sp>
      <p:sp>
        <p:nvSpPr>
          <p:cNvPr id="5" name="Footer Placeholder 4">
            <a:extLst>
              <a:ext uri="{FF2B5EF4-FFF2-40B4-BE49-F238E27FC236}">
                <a16:creationId xmlns:a16="http://schemas.microsoft.com/office/drawing/2014/main" id="{2F4DDB8E-577A-6B42-BB22-055717B5F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B9423C-F64E-D44B-9F92-2591774130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31C20-F7A4-6949-92AB-1CD413AE5F4B}" type="slidenum">
              <a:rPr lang="en-US" smtClean="0"/>
              <a:t>‹#›</a:t>
            </a:fld>
            <a:endParaRPr lang="en-US"/>
          </a:p>
        </p:txBody>
      </p:sp>
    </p:spTree>
    <p:extLst>
      <p:ext uri="{BB962C8B-B14F-4D97-AF65-F5344CB8AC3E}">
        <p14:creationId xmlns:p14="http://schemas.microsoft.com/office/powerpoint/2010/main" val="2407465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0"/>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21" imgW="383" imgH="384" progId="TCLayout.ActiveDocument.1">
                  <p:embed/>
                </p:oleObj>
              </mc:Choice>
              <mc:Fallback>
                <p:oleObj name="think-cell Slide" r:id="rId21" imgW="383" imgH="384" progId="TCLayout.ActiveDocument.1">
                  <p:embed/>
                  <p:pic>
                    <p:nvPicPr>
                      <p:cNvPr id="3" name="Object 2" hidden="1"/>
                      <p:cNvPicPr/>
                      <p:nvPr/>
                    </p:nvPicPr>
                    <p:blipFill>
                      <a:blip r:embed="rId2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a:p>
        </p:txBody>
      </p:sp>
      <p:sp>
        <p:nvSpPr>
          <p:cNvPr id="7" name="Footer Placeholder 6"/>
          <p:cNvSpPr>
            <a:spLocks noGrp="1"/>
          </p:cNvSpPr>
          <p:nvPr>
            <p:ph type="ftr" sz="quarter" idx="3"/>
          </p:nvPr>
        </p:nvSpPr>
        <p:spPr>
          <a:xfrm>
            <a:off x="1905000" y="6477874"/>
            <a:ext cx="8382000" cy="380127"/>
          </a:xfrm>
          <a:prstGeom prst="rect">
            <a:avLst/>
          </a:prstGeom>
        </p:spPr>
        <p:txBody>
          <a:bodyPr vert="horz" lIns="76179" tIns="38089" rIns="76179" bIns="38089" rtlCol="0" anchor="ctr"/>
          <a:lstStyle>
            <a:lvl1pPr algn="ctr">
              <a:defRPr sz="800">
                <a:solidFill>
                  <a:schemeClr val="tx1"/>
                </a:solidFill>
                <a:latin typeface="Segoe UI" pitchFamily="34" charset="0"/>
                <a:ea typeface="Segoe UI" pitchFamily="34" charset="0"/>
                <a:cs typeface="Segoe UI" pitchFamily="34" charset="0"/>
              </a:defRPr>
            </a:lvl1pPr>
          </a:lstStyle>
          <a:p>
            <a:pPr defTabSz="1088105"/>
            <a:endParaRPr lang="en-US">
              <a:solidFill>
                <a:srgbClr val="505050"/>
              </a:solidFill>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18"/>
          <p:cNvSpPr>
            <a:spLocks noGrp="1"/>
          </p:cNvSpPr>
          <p:nvPr>
            <p:ph type="sldNum" sz="quarter" idx="4"/>
          </p:nvPr>
        </p:nvSpPr>
        <p:spPr>
          <a:xfrm>
            <a:off x="1121505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8105"/>
            <a:fld id="{FAADACFB-7C71-4E89-89D2-7BBA40B7BFA9}" type="slidenum">
              <a:rPr lang="en-US" smtClean="0">
                <a:solidFill>
                  <a:srgbClr val="505050"/>
                </a:solidFill>
              </a:rPr>
              <a:pPr defTabSz="1088105"/>
              <a:t>‹#›</a:t>
            </a:fld>
            <a:endParaRPr lang="en-US">
              <a:solidFill>
                <a:srgbClr val="505050"/>
              </a:solidFill>
            </a:endParaRPr>
          </a:p>
        </p:txBody>
      </p:sp>
    </p:spTree>
    <p:extLst>
      <p:ext uri="{BB962C8B-B14F-4D97-AF65-F5344CB8AC3E}">
        <p14:creationId xmlns:p14="http://schemas.microsoft.com/office/powerpoint/2010/main" val="10915538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fade/>
  </p:transition>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www.youtube.com/watch?v=l59H6_Fj-7c&amp;feature=youtu.be"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9F89C-DEDA-354A-9178-3C2BFE3D62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EF6EF3-336F-9A4F-9E13-F09061546D4A}"/>
              </a:ext>
            </a:extLst>
          </p:cNvPr>
          <p:cNvPicPr>
            <a:picLocks noChangeAspect="1"/>
          </p:cNvPicPr>
          <p:nvPr/>
        </p:nvPicPr>
        <p:blipFill>
          <a:blip r:embed="rId4"/>
          <a:stretch>
            <a:fillRect/>
          </a:stretch>
        </p:blipFill>
        <p:spPr>
          <a:xfrm>
            <a:off x="473149" y="462987"/>
            <a:ext cx="1089997" cy="228991"/>
          </a:xfrm>
          <a:prstGeom prst="rect">
            <a:avLst/>
          </a:prstGeom>
        </p:spPr>
      </p:pic>
      <p:sp>
        <p:nvSpPr>
          <p:cNvPr id="2" name="TextBox 1">
            <a:extLst>
              <a:ext uri="{FF2B5EF4-FFF2-40B4-BE49-F238E27FC236}">
                <a16:creationId xmlns:a16="http://schemas.microsoft.com/office/drawing/2014/main" id="{40D29487-99D6-E84C-94F4-765DE9421F51}"/>
              </a:ext>
            </a:extLst>
          </p:cNvPr>
          <p:cNvSpPr txBox="1"/>
          <p:nvPr/>
        </p:nvSpPr>
        <p:spPr>
          <a:xfrm>
            <a:off x="540405" y="2679020"/>
            <a:ext cx="5518872" cy="1408238"/>
          </a:xfrm>
          <a:prstGeom prst="rect">
            <a:avLst/>
          </a:prstGeom>
          <a:noFill/>
        </p:spPr>
        <p:txBody>
          <a:bodyPr wrap="square" rtlCol="0">
            <a:noAutofit/>
          </a:bodyPr>
          <a:lstStyle/>
          <a:p>
            <a:r>
              <a:rPr lang="en-US" sz="44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Dynamics 365 </a:t>
            </a:r>
            <a:br>
              <a:rPr lang="en-US" sz="44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for Talent: </a:t>
            </a:r>
            <a:r>
              <a:rPr lang="en-US" sz="4400" b="1" dirty="0">
                <a:solidFill>
                  <a:srgbClr val="30E5D0"/>
                </a:solidFill>
                <a:latin typeface="Segoe UI Semibold" panose="020B0502040204020203" pitchFamily="34" charset="0"/>
                <a:ea typeface="Segoe UI Semibold" panose="020B0502040204020203" pitchFamily="34" charset="0"/>
                <a:cs typeface="Segoe UI Semibold" panose="020B0502040204020203" pitchFamily="34" charset="0"/>
              </a:rPr>
              <a:t>Onboard</a:t>
            </a:r>
          </a:p>
        </p:txBody>
      </p:sp>
    </p:spTree>
    <p:extLst>
      <p:ext uri="{BB962C8B-B14F-4D97-AF65-F5344CB8AC3E}">
        <p14:creationId xmlns:p14="http://schemas.microsoft.com/office/powerpoint/2010/main" val="1060420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FBF67B-E484-654E-8CBB-D6E40BF7C520}"/>
              </a:ext>
            </a:extLst>
          </p:cNvPr>
          <p:cNvSpPr txBox="1"/>
          <p:nvPr/>
        </p:nvSpPr>
        <p:spPr>
          <a:xfrm>
            <a:off x="539899" y="2210111"/>
            <a:ext cx="7375375" cy="3585571"/>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Create a more efficient hiring process with:</a:t>
            </a:r>
          </a:p>
          <a:p>
            <a:endPar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Swift implementation and ability to scale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Universal cloud-based access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Intuitive, mobile user experience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Flexibility and extensibility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Predictive insights and analytics</a:t>
            </a: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Dynamics 365 for Talent: Onboard </a:t>
            </a:r>
            <a:b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minimizes disruption</a:t>
            </a:r>
          </a:p>
        </p:txBody>
      </p:sp>
      <p:pic>
        <p:nvPicPr>
          <p:cNvPr id="15" name="Picture 14">
            <a:extLst>
              <a:ext uri="{FF2B5EF4-FFF2-40B4-BE49-F238E27FC236}">
                <a16:creationId xmlns:a16="http://schemas.microsoft.com/office/drawing/2014/main" id="{96C726B4-68F7-654F-B637-49F30D837A31}"/>
              </a:ext>
            </a:extLst>
          </p:cNvPr>
          <p:cNvPicPr>
            <a:picLocks noChangeAspect="1"/>
          </p:cNvPicPr>
          <p:nvPr/>
        </p:nvPicPr>
        <p:blipFill>
          <a:blip r:embed="rId3"/>
          <a:stretch>
            <a:fillRect/>
          </a:stretch>
        </p:blipFill>
        <p:spPr>
          <a:xfrm>
            <a:off x="25120" y="6385564"/>
            <a:ext cx="1813302" cy="453853"/>
          </a:xfrm>
          <a:prstGeom prst="rect">
            <a:avLst/>
          </a:prstGeom>
        </p:spPr>
      </p:pic>
      <p:sp>
        <p:nvSpPr>
          <p:cNvPr id="8" name="Slide Number">
            <a:extLst>
              <a:ext uri="{FF2B5EF4-FFF2-40B4-BE49-F238E27FC236}">
                <a16:creationId xmlns:a16="http://schemas.microsoft.com/office/drawing/2014/main" id="{6716871F-F260-3448-AE2B-283CB43877D7}"/>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10</a:t>
            </a:fld>
            <a:endParaRPr lang="en-US" dirty="0">
              <a:solidFill>
                <a:srgbClr val="3C3C41"/>
              </a:solidFill>
            </a:endParaRPr>
          </a:p>
        </p:txBody>
      </p:sp>
      <p:pic>
        <p:nvPicPr>
          <p:cNvPr id="152" name="Picture 151">
            <a:extLst>
              <a:ext uri="{FF2B5EF4-FFF2-40B4-BE49-F238E27FC236}">
                <a16:creationId xmlns:a16="http://schemas.microsoft.com/office/drawing/2014/main" id="{23DBFCF4-CB16-0A4E-A2EB-0D5535237FFE}"/>
              </a:ext>
            </a:extLst>
          </p:cNvPr>
          <p:cNvPicPr>
            <a:picLocks noChangeAspect="1"/>
          </p:cNvPicPr>
          <p:nvPr/>
        </p:nvPicPr>
        <p:blipFill>
          <a:blip r:embed="rId4"/>
          <a:stretch>
            <a:fillRect/>
          </a:stretch>
        </p:blipFill>
        <p:spPr>
          <a:xfrm>
            <a:off x="8273460" y="2347399"/>
            <a:ext cx="2834879" cy="2951154"/>
          </a:xfrm>
          <a:prstGeom prst="rect">
            <a:avLst/>
          </a:prstGeom>
        </p:spPr>
      </p:pic>
    </p:spTree>
    <p:extLst>
      <p:ext uri="{BB962C8B-B14F-4D97-AF65-F5344CB8AC3E}">
        <p14:creationId xmlns:p14="http://schemas.microsoft.com/office/powerpoint/2010/main" val="40948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4F9DB6-2013-4944-84FB-04C04A832169}"/>
              </a:ext>
            </a:extLst>
          </p:cNvPr>
          <p:cNvSpPr/>
          <p:nvPr/>
        </p:nvSpPr>
        <p:spPr>
          <a:xfrm>
            <a:off x="5578033" y="5214242"/>
            <a:ext cx="5364480" cy="467231"/>
          </a:xfrm>
          <a:prstGeom prst="rect">
            <a:avLst/>
          </a:prstGeom>
          <a:solidFill>
            <a:srgbClr val="3C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sp>
        <p:nvSpPr>
          <p:cNvPr id="10" name="TextBox 9">
            <a:extLst>
              <a:ext uri="{FF2B5EF4-FFF2-40B4-BE49-F238E27FC236}">
                <a16:creationId xmlns:a16="http://schemas.microsoft.com/office/drawing/2014/main" id="{80FBF67B-E484-654E-8CBB-D6E40BF7C520}"/>
              </a:ext>
            </a:extLst>
          </p:cNvPr>
          <p:cNvSpPr txBox="1"/>
          <p:nvPr/>
        </p:nvSpPr>
        <p:spPr>
          <a:xfrm>
            <a:off x="539900" y="2731212"/>
            <a:ext cx="4080868" cy="2324610"/>
          </a:xfrm>
          <a:prstGeom prst="rect">
            <a:avLst/>
          </a:prstGeom>
          <a:noFill/>
        </p:spPr>
        <p:txBody>
          <a:bodyPr wrap="square" rtlCol="0">
            <a:noAutofit/>
          </a:bodyPr>
          <a:lstStyle/>
          <a:p>
            <a:pPr>
              <a:lnSpc>
                <a:spcPct val="150000"/>
              </a:lnSpc>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Chemonics employs 5,000 talented development professionals across roughly 140 global projects. To accelerate new project office set up, find the best people, and help them be productive as quickly as possible, Chemonics uses Microsoft Dynamics 365 for Talent.</a:t>
            </a: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Onboard in action: </a:t>
            </a:r>
            <a:b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Chemonics case study</a:t>
            </a:r>
          </a:p>
        </p:txBody>
      </p:sp>
      <p:pic>
        <p:nvPicPr>
          <p:cNvPr id="15" name="Picture 14">
            <a:extLst>
              <a:ext uri="{FF2B5EF4-FFF2-40B4-BE49-F238E27FC236}">
                <a16:creationId xmlns:a16="http://schemas.microsoft.com/office/drawing/2014/main" id="{96C726B4-68F7-654F-B637-49F30D837A31}"/>
              </a:ext>
            </a:extLst>
          </p:cNvPr>
          <p:cNvPicPr>
            <a:picLocks noChangeAspect="1"/>
          </p:cNvPicPr>
          <p:nvPr/>
        </p:nvPicPr>
        <p:blipFill>
          <a:blip r:embed="rId3"/>
          <a:stretch>
            <a:fillRect/>
          </a:stretch>
        </p:blipFill>
        <p:spPr>
          <a:xfrm>
            <a:off x="25120" y="6385564"/>
            <a:ext cx="1813302" cy="453853"/>
          </a:xfrm>
          <a:prstGeom prst="rect">
            <a:avLst/>
          </a:prstGeom>
        </p:spPr>
      </p:pic>
      <p:pic>
        <p:nvPicPr>
          <p:cNvPr id="8" name="Picture 7">
            <a:extLst>
              <a:ext uri="{FF2B5EF4-FFF2-40B4-BE49-F238E27FC236}">
                <a16:creationId xmlns:a16="http://schemas.microsoft.com/office/drawing/2014/main" id="{F9F55883-F81F-E44E-B50D-20CCAB5C568E}"/>
              </a:ext>
            </a:extLst>
          </p:cNvPr>
          <p:cNvPicPr>
            <a:picLocks noChangeAspect="1"/>
          </p:cNvPicPr>
          <p:nvPr/>
        </p:nvPicPr>
        <p:blipFill rotWithShape="1">
          <a:blip r:embed="rId4">
            <a:extLst>
              <a:ext uri="{28A0092B-C50C-407E-A947-70E740481C1C}">
                <a14:useLocalDpi xmlns:a14="http://schemas.microsoft.com/office/drawing/2010/main" val="0"/>
              </a:ext>
            </a:extLst>
          </a:blip>
          <a:srcRect l="36645" t="3885" r="15427"/>
          <a:stretch/>
        </p:blipFill>
        <p:spPr>
          <a:xfrm>
            <a:off x="5578033" y="2397667"/>
            <a:ext cx="5364480" cy="2816575"/>
          </a:xfrm>
          <a:prstGeom prst="rect">
            <a:avLst/>
          </a:prstGeom>
        </p:spPr>
      </p:pic>
      <p:sp>
        <p:nvSpPr>
          <p:cNvPr id="12" name="Slide Number">
            <a:extLst>
              <a:ext uri="{FF2B5EF4-FFF2-40B4-BE49-F238E27FC236}">
                <a16:creationId xmlns:a16="http://schemas.microsoft.com/office/drawing/2014/main" id="{609C834E-C5AA-B147-A1A2-D45C864601C4}"/>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11</a:t>
            </a:fld>
            <a:endParaRPr lang="en-US" dirty="0">
              <a:solidFill>
                <a:srgbClr val="3C3C41"/>
              </a:solidFill>
            </a:endParaRPr>
          </a:p>
        </p:txBody>
      </p:sp>
      <p:sp>
        <p:nvSpPr>
          <p:cNvPr id="11" name="TextBox 10">
            <a:hlinkClick r:id="rId5"/>
            <a:extLst>
              <a:ext uri="{FF2B5EF4-FFF2-40B4-BE49-F238E27FC236}">
                <a16:creationId xmlns:a16="http://schemas.microsoft.com/office/drawing/2014/main" id="{C9892639-832F-2E4A-94A5-336146C72904}"/>
              </a:ext>
            </a:extLst>
          </p:cNvPr>
          <p:cNvSpPr txBox="1"/>
          <p:nvPr/>
        </p:nvSpPr>
        <p:spPr>
          <a:xfrm>
            <a:off x="7380732" y="5293929"/>
            <a:ext cx="1759082" cy="360650"/>
          </a:xfrm>
          <a:prstGeom prst="rect">
            <a:avLst/>
          </a:prstGeom>
          <a:noFill/>
        </p:spPr>
        <p:txBody>
          <a:bodyPr wrap="square" rtlCol="0">
            <a:noAutofit/>
          </a:bodyPr>
          <a:lstStyle/>
          <a:p>
            <a:pPr algn="ctr"/>
            <a:r>
              <a:rPr lang="en-US" sz="1400" b="1" dirty="0">
                <a:solidFill>
                  <a:srgbClr val="30E5D0"/>
                </a:solidFill>
                <a:latin typeface="Segoe UI" panose="020B0502040204020203" pitchFamily="34" charset="0"/>
                <a:ea typeface="Segoe UI" panose="020B0502040204020203" pitchFamily="34" charset="0"/>
                <a:cs typeface="Segoe UI" panose="020B0502040204020203" pitchFamily="34" charset="0"/>
              </a:rPr>
              <a:t>Watch Video &gt;</a:t>
            </a:r>
          </a:p>
        </p:txBody>
      </p:sp>
    </p:spTree>
    <p:extLst>
      <p:ext uri="{BB962C8B-B14F-4D97-AF65-F5344CB8AC3E}">
        <p14:creationId xmlns:p14="http://schemas.microsoft.com/office/powerpoint/2010/main" val="186036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FBF67B-E484-654E-8CBB-D6E40BF7C520}"/>
              </a:ext>
            </a:extLst>
          </p:cNvPr>
          <p:cNvSpPr txBox="1"/>
          <p:nvPr/>
        </p:nvSpPr>
        <p:spPr>
          <a:xfrm>
            <a:off x="539899" y="1566721"/>
            <a:ext cx="3060551" cy="4534042"/>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Day &lt;#&gt; to Day &lt;#&gt;</a:t>
            </a:r>
          </a:p>
          <a:p>
            <a:pPr marL="285750" indent="-285750">
              <a:lnSpc>
                <a:spcPct val="150000"/>
              </a:lnSpc>
              <a:buFont typeface="Arial" panose="020B0604020202020204" pitchFamily="34" charset="0"/>
              <a:buChar char="•"/>
            </a:pP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endPar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Day &lt;#&gt; to Day &lt;#&gt;</a:t>
            </a:r>
          </a:p>
          <a:p>
            <a:pPr marL="285750" indent="-285750">
              <a:lnSpc>
                <a:spcPct val="150000"/>
              </a:lnSpc>
              <a:buFont typeface="Arial" panose="020B0604020202020204" pitchFamily="34" charset="0"/>
              <a:buChar char="•"/>
            </a:pP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High-level rollout plan</a:t>
            </a:r>
          </a:p>
        </p:txBody>
      </p:sp>
      <p:pic>
        <p:nvPicPr>
          <p:cNvPr id="15" name="Picture 14">
            <a:extLst>
              <a:ext uri="{FF2B5EF4-FFF2-40B4-BE49-F238E27FC236}">
                <a16:creationId xmlns:a16="http://schemas.microsoft.com/office/drawing/2014/main" id="{96C726B4-68F7-654F-B637-49F30D837A31}"/>
              </a:ext>
            </a:extLst>
          </p:cNvPr>
          <p:cNvPicPr>
            <a:picLocks noChangeAspect="1"/>
          </p:cNvPicPr>
          <p:nvPr/>
        </p:nvPicPr>
        <p:blipFill>
          <a:blip r:embed="rId3"/>
          <a:stretch>
            <a:fillRect/>
          </a:stretch>
        </p:blipFill>
        <p:spPr>
          <a:xfrm>
            <a:off x="25120" y="6385564"/>
            <a:ext cx="1813302" cy="453853"/>
          </a:xfrm>
          <a:prstGeom prst="rect">
            <a:avLst/>
          </a:prstGeom>
        </p:spPr>
      </p:pic>
      <p:sp>
        <p:nvSpPr>
          <p:cNvPr id="8" name="Slide Number">
            <a:extLst>
              <a:ext uri="{FF2B5EF4-FFF2-40B4-BE49-F238E27FC236}">
                <a16:creationId xmlns:a16="http://schemas.microsoft.com/office/drawing/2014/main" id="{6716871F-F260-3448-AE2B-283CB43877D7}"/>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12</a:t>
            </a:fld>
            <a:endParaRPr lang="en-US" dirty="0">
              <a:solidFill>
                <a:srgbClr val="3C3C41"/>
              </a:solidFill>
            </a:endParaRPr>
          </a:p>
        </p:txBody>
      </p:sp>
      <p:sp>
        <p:nvSpPr>
          <p:cNvPr id="153" name="TextBox 152">
            <a:extLst>
              <a:ext uri="{FF2B5EF4-FFF2-40B4-BE49-F238E27FC236}">
                <a16:creationId xmlns:a16="http://schemas.microsoft.com/office/drawing/2014/main" id="{C1B4E2F7-99CF-CD4C-9153-19F6E01A1291}"/>
              </a:ext>
            </a:extLst>
          </p:cNvPr>
          <p:cNvSpPr txBox="1"/>
          <p:nvPr/>
        </p:nvSpPr>
        <p:spPr>
          <a:xfrm>
            <a:off x="4368949" y="1566721"/>
            <a:ext cx="3060551" cy="4534042"/>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Day &lt;#&gt; to Day &lt;#&gt;</a:t>
            </a:r>
          </a:p>
          <a:p>
            <a:pPr>
              <a:lnSpc>
                <a:spcPct val="150000"/>
              </a:lnSpc>
            </a:pP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endPar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Day &lt;#&gt; to Day &lt;#&gt;</a:t>
            </a:r>
          </a:p>
          <a:p>
            <a:pPr marL="285750" indent="-285750">
              <a:lnSpc>
                <a:spcPct val="150000"/>
              </a:lnSpc>
              <a:buFont typeface="Arial" panose="020B0604020202020204" pitchFamily="34" charset="0"/>
              <a:buChar char="•"/>
            </a:pP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&lt;insert high-level milestone&gt;</a:t>
            </a: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538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7F14EA-AD45-7E4D-8B82-897EF40FF6AF}"/>
              </a:ext>
            </a:extLst>
          </p:cNvPr>
          <p:cNvSpPr/>
          <p:nvPr/>
        </p:nvSpPr>
        <p:spPr>
          <a:xfrm>
            <a:off x="5349384" y="3748015"/>
            <a:ext cx="3059943" cy="2188050"/>
          </a:xfrm>
          <a:prstGeom prst="rect">
            <a:avLst/>
          </a:prstGeom>
          <a:solidFill>
            <a:srgbClr val="008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sp>
        <p:nvSpPr>
          <p:cNvPr id="30" name="TextBox 29">
            <a:extLst>
              <a:ext uri="{FF2B5EF4-FFF2-40B4-BE49-F238E27FC236}">
                <a16:creationId xmlns:a16="http://schemas.microsoft.com/office/drawing/2014/main" id="{90A92AEA-9CFA-BD4C-B40B-5746D847DDB8}"/>
              </a:ext>
            </a:extLst>
          </p:cNvPr>
          <p:cNvSpPr txBox="1"/>
          <p:nvPr/>
        </p:nvSpPr>
        <p:spPr>
          <a:xfrm>
            <a:off x="5753145" y="4599646"/>
            <a:ext cx="2252421" cy="1025911"/>
          </a:xfrm>
          <a:prstGeom prst="rect">
            <a:avLst/>
          </a:prstGeom>
          <a:noFill/>
        </p:spPr>
        <p:txBody>
          <a:bodyPr wrap="square" rtlCol="0">
            <a:noAutofit/>
          </a:bodyPr>
          <a:lstStyle/>
          <a:p>
            <a:pPr algn="ctr"/>
            <a:r>
              <a:rPr lang="en-US" sz="60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&lt;$&gt;</a:t>
            </a:r>
            <a:endParaRPr lang="en-US" sz="6000" b="1"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Dynamics 365 for Talent:</a:t>
            </a:r>
            <a:b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Pricing</a:t>
            </a:r>
          </a:p>
        </p:txBody>
      </p:sp>
      <p:pic>
        <p:nvPicPr>
          <p:cNvPr id="15" name="Picture 14">
            <a:extLst>
              <a:ext uri="{FF2B5EF4-FFF2-40B4-BE49-F238E27FC236}">
                <a16:creationId xmlns:a16="http://schemas.microsoft.com/office/drawing/2014/main" id="{96C726B4-68F7-654F-B637-49F30D837A31}"/>
              </a:ext>
            </a:extLst>
          </p:cNvPr>
          <p:cNvPicPr>
            <a:picLocks noChangeAspect="1"/>
          </p:cNvPicPr>
          <p:nvPr/>
        </p:nvPicPr>
        <p:blipFill>
          <a:blip r:embed="rId3"/>
          <a:stretch>
            <a:fillRect/>
          </a:stretch>
        </p:blipFill>
        <p:spPr>
          <a:xfrm>
            <a:off x="25120" y="6385564"/>
            <a:ext cx="1813302" cy="453853"/>
          </a:xfrm>
          <a:prstGeom prst="rect">
            <a:avLst/>
          </a:prstGeom>
        </p:spPr>
      </p:pic>
      <p:sp>
        <p:nvSpPr>
          <p:cNvPr id="8" name="Slide Number">
            <a:extLst>
              <a:ext uri="{FF2B5EF4-FFF2-40B4-BE49-F238E27FC236}">
                <a16:creationId xmlns:a16="http://schemas.microsoft.com/office/drawing/2014/main" id="{6716871F-F260-3448-AE2B-283CB43877D7}"/>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13</a:t>
            </a:fld>
            <a:endParaRPr lang="en-US" dirty="0">
              <a:solidFill>
                <a:srgbClr val="3C3C41"/>
              </a:solidFill>
            </a:endParaRPr>
          </a:p>
        </p:txBody>
      </p:sp>
      <p:pic>
        <p:nvPicPr>
          <p:cNvPr id="7" name="Picture 6">
            <a:extLst>
              <a:ext uri="{FF2B5EF4-FFF2-40B4-BE49-F238E27FC236}">
                <a16:creationId xmlns:a16="http://schemas.microsoft.com/office/drawing/2014/main" id="{91510F5E-D7F3-3148-B956-AD16F043E69D}"/>
              </a:ext>
            </a:extLst>
          </p:cNvPr>
          <p:cNvPicPr>
            <a:picLocks noChangeAspect="1"/>
          </p:cNvPicPr>
          <p:nvPr/>
        </p:nvPicPr>
        <p:blipFill rotWithShape="1">
          <a:blip r:embed="rId4">
            <a:extLst>
              <a:ext uri="{28A0092B-C50C-407E-A947-70E740481C1C}">
                <a14:useLocalDpi xmlns:a14="http://schemas.microsoft.com/office/drawing/2010/main" val="0"/>
              </a:ext>
            </a:extLst>
          </a:blip>
          <a:srcRect l="31920" t="1332" r="37513"/>
          <a:stretch/>
        </p:blipFill>
        <p:spPr>
          <a:xfrm>
            <a:off x="9005104" y="0"/>
            <a:ext cx="3186896" cy="6857999"/>
          </a:xfrm>
          <a:prstGeom prst="rect">
            <a:avLst/>
          </a:prstGeom>
        </p:spPr>
      </p:pic>
      <p:sp>
        <p:nvSpPr>
          <p:cNvPr id="12" name="TextBox 11">
            <a:extLst>
              <a:ext uri="{FF2B5EF4-FFF2-40B4-BE49-F238E27FC236}">
                <a16:creationId xmlns:a16="http://schemas.microsoft.com/office/drawing/2014/main" id="{74A2704F-2700-1E4E-8BB8-DAFF9B166223}"/>
              </a:ext>
            </a:extLst>
          </p:cNvPr>
          <p:cNvSpPr txBox="1"/>
          <p:nvPr/>
        </p:nvSpPr>
        <p:spPr>
          <a:xfrm>
            <a:off x="539899" y="2210111"/>
            <a:ext cx="7375375" cy="1079499"/>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We can improve our current Onboarding experience while still keeping what’s already working. Total users needed: &lt;insert number&gt;</a:t>
            </a:r>
          </a:p>
        </p:txBody>
      </p:sp>
      <p:sp>
        <p:nvSpPr>
          <p:cNvPr id="28" name="TextBox 27">
            <a:extLst>
              <a:ext uri="{FF2B5EF4-FFF2-40B4-BE49-F238E27FC236}">
                <a16:creationId xmlns:a16="http://schemas.microsoft.com/office/drawing/2014/main" id="{7635BB5C-DCBB-C34C-B739-52A58DA06F33}"/>
              </a:ext>
            </a:extLst>
          </p:cNvPr>
          <p:cNvSpPr txBox="1"/>
          <p:nvPr/>
        </p:nvSpPr>
        <p:spPr>
          <a:xfrm>
            <a:off x="5752786" y="4549699"/>
            <a:ext cx="2253138" cy="270040"/>
          </a:xfrm>
          <a:prstGeom prst="rect">
            <a:avLst/>
          </a:prstGeom>
          <a:noFill/>
        </p:spPr>
        <p:txBody>
          <a:bodyPr wrap="square" rtlCol="0">
            <a:noAutofit/>
          </a:bodyPr>
          <a:lstStyle/>
          <a:p>
            <a:pPr algn="ctr"/>
            <a:r>
              <a:rPr lang="en-US" sz="10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Total monthly cost</a:t>
            </a:r>
          </a:p>
        </p:txBody>
      </p:sp>
      <p:sp>
        <p:nvSpPr>
          <p:cNvPr id="29" name="TextBox 28">
            <a:extLst>
              <a:ext uri="{FF2B5EF4-FFF2-40B4-BE49-F238E27FC236}">
                <a16:creationId xmlns:a16="http://schemas.microsoft.com/office/drawing/2014/main" id="{D4D2AF18-0C64-4E4B-8A07-1C884944E3B4}"/>
              </a:ext>
            </a:extLst>
          </p:cNvPr>
          <p:cNvSpPr txBox="1"/>
          <p:nvPr/>
        </p:nvSpPr>
        <p:spPr>
          <a:xfrm>
            <a:off x="5752429" y="5486402"/>
            <a:ext cx="2253852" cy="270040"/>
          </a:xfrm>
          <a:prstGeom prst="rect">
            <a:avLst/>
          </a:prstGeom>
          <a:noFill/>
        </p:spPr>
        <p:txBody>
          <a:bodyPr wrap="square" rtlCol="0">
            <a:noAutofit/>
          </a:bodyPr>
          <a:lstStyle/>
          <a:p>
            <a:pPr algn="ctr"/>
            <a:r>
              <a:rPr lang="en-US" sz="10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$12 per user / &lt;#&gt; users</a:t>
            </a:r>
          </a:p>
        </p:txBody>
      </p:sp>
      <p:sp>
        <p:nvSpPr>
          <p:cNvPr id="31" name="TextBox 30">
            <a:extLst>
              <a:ext uri="{FF2B5EF4-FFF2-40B4-BE49-F238E27FC236}">
                <a16:creationId xmlns:a16="http://schemas.microsoft.com/office/drawing/2014/main" id="{471FCCA6-240B-5441-BCBB-82BCD17C61D4}"/>
              </a:ext>
            </a:extLst>
          </p:cNvPr>
          <p:cNvSpPr txBox="1"/>
          <p:nvPr/>
        </p:nvSpPr>
        <p:spPr>
          <a:xfrm>
            <a:off x="5752607" y="3954951"/>
            <a:ext cx="2253496" cy="507373"/>
          </a:xfrm>
          <a:prstGeom prst="rect">
            <a:avLst/>
          </a:prstGeom>
          <a:noFill/>
        </p:spPr>
        <p:txBody>
          <a:bodyPr wrap="square" rtlCol="0">
            <a:noAutofit/>
          </a:bodyPr>
          <a:lstStyle/>
          <a:p>
            <a:pPr algn="ctr"/>
            <a:r>
              <a:rPr lang="en-US" sz="10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&lt;Insert Company&gt;’s cost for</a:t>
            </a:r>
          </a:p>
          <a:p>
            <a:pPr algn="ctr"/>
            <a:r>
              <a:rPr lang="en-US"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Attract + Onboard</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717" y="3748015"/>
            <a:ext cx="4614672" cy="2273808"/>
          </a:xfrm>
          <a:prstGeom prst="rect">
            <a:avLst/>
          </a:prstGeom>
        </p:spPr>
      </p:pic>
    </p:spTree>
    <p:extLst>
      <p:ext uri="{BB962C8B-B14F-4D97-AF65-F5344CB8AC3E}">
        <p14:creationId xmlns:p14="http://schemas.microsoft.com/office/powerpoint/2010/main" val="3853801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6F727-6543-CB47-A362-F08E4BE5334C}"/>
              </a:ext>
            </a:extLst>
          </p:cNvPr>
          <p:cNvSpPr/>
          <p:nvPr/>
        </p:nvSpPr>
        <p:spPr>
          <a:xfrm>
            <a:off x="1" y="0"/>
            <a:ext cx="12200064" cy="6857999"/>
          </a:xfrm>
          <a:prstGeom prst="rect">
            <a:avLst/>
          </a:prstGeom>
          <a:solidFill>
            <a:srgbClr val="3C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sp>
        <p:nvSpPr>
          <p:cNvPr id="16" name="TextBox 15">
            <a:extLst>
              <a:ext uri="{FF2B5EF4-FFF2-40B4-BE49-F238E27FC236}">
                <a16:creationId xmlns:a16="http://schemas.microsoft.com/office/drawing/2014/main" id="{D63CE1CF-C021-B647-8CBC-304ED1EECAF8}"/>
              </a:ext>
            </a:extLst>
          </p:cNvPr>
          <p:cNvSpPr txBox="1"/>
          <p:nvPr/>
        </p:nvSpPr>
        <p:spPr>
          <a:xfrm>
            <a:off x="539899" y="3041463"/>
            <a:ext cx="4888331" cy="775071"/>
          </a:xfrm>
          <a:prstGeom prst="rect">
            <a:avLst/>
          </a:prstGeom>
          <a:noFill/>
        </p:spPr>
        <p:txBody>
          <a:bodyPr wrap="square" rtlCol="0">
            <a:noAutofit/>
          </a:bodyPr>
          <a:lstStyle/>
          <a:p>
            <a:r>
              <a:rPr lang="en-US" sz="4400" b="1" dirty="0">
                <a:solidFill>
                  <a:srgbClr val="30E5D0"/>
                </a:solidFill>
                <a:latin typeface="Segoe UI Semibold" panose="020B0502040204020203" pitchFamily="34" charset="0"/>
                <a:ea typeface="Segoe UI Semibold" panose="020B0502040204020203" pitchFamily="34" charset="0"/>
                <a:cs typeface="Segoe UI Semibold" panose="020B0502040204020203" pitchFamily="34" charset="0"/>
              </a:rPr>
              <a:t>Appendix</a:t>
            </a:r>
          </a:p>
        </p:txBody>
      </p:sp>
      <p:sp>
        <p:nvSpPr>
          <p:cNvPr id="5" name="Slide Number">
            <a:extLst>
              <a:ext uri="{FF2B5EF4-FFF2-40B4-BE49-F238E27FC236}">
                <a16:creationId xmlns:a16="http://schemas.microsoft.com/office/drawing/2014/main" id="{DC5F06C7-8CF2-3047-93CF-35658AA24949}"/>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chemeClr val="bg1"/>
                </a:solidFill>
              </a:rPr>
              <a:pPr/>
              <a:t>14</a:t>
            </a:fld>
            <a:endParaRPr lang="en-US" dirty="0">
              <a:solidFill>
                <a:schemeClr val="bg1"/>
              </a:solidFill>
            </a:endParaRPr>
          </a:p>
        </p:txBody>
      </p:sp>
      <p:pic>
        <p:nvPicPr>
          <p:cNvPr id="7" name="Picture 6">
            <a:extLst>
              <a:ext uri="{FF2B5EF4-FFF2-40B4-BE49-F238E27FC236}">
                <a16:creationId xmlns:a16="http://schemas.microsoft.com/office/drawing/2014/main" id="{A193015E-4222-4A44-86F2-A27D17992920}"/>
              </a:ext>
            </a:extLst>
          </p:cNvPr>
          <p:cNvPicPr>
            <a:picLocks noChangeAspect="1"/>
          </p:cNvPicPr>
          <p:nvPr/>
        </p:nvPicPr>
        <p:blipFill>
          <a:blip r:embed="rId3"/>
          <a:stretch>
            <a:fillRect/>
          </a:stretch>
        </p:blipFill>
        <p:spPr>
          <a:xfrm>
            <a:off x="25120" y="6384234"/>
            <a:ext cx="1818618" cy="455183"/>
          </a:xfrm>
          <a:prstGeom prst="rect">
            <a:avLst/>
          </a:prstGeom>
        </p:spPr>
      </p:pic>
    </p:spTree>
    <p:extLst>
      <p:ext uri="{BB962C8B-B14F-4D97-AF65-F5344CB8AC3E}">
        <p14:creationId xmlns:p14="http://schemas.microsoft.com/office/powerpoint/2010/main" val="245682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FBF67B-E484-654E-8CBB-D6E40BF7C520}"/>
              </a:ext>
            </a:extLst>
          </p:cNvPr>
          <p:cNvSpPr txBox="1"/>
          <p:nvPr/>
        </p:nvSpPr>
        <p:spPr>
          <a:xfrm>
            <a:off x="539900" y="1867211"/>
            <a:ext cx="9989988" cy="2951491"/>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financial services industry faces unique talent issues:</a:t>
            </a:r>
          </a:p>
          <a:p>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Globalization and an aging workforce are making the talent landscape increasingly competitive:</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According to 70% of financial services CEOs, limited availability of skills &amp; global competition are a bigger threat than competition from new market entrants and disruptive shifts in both consumer spending and behavior.*</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 need for digital transformation means companies have to develop an adaptive, diverse, and digitally savvy workforce.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 serious talent shortage, especially in innovation and growth roles, means R&amp;D and leadership suffer the most.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Financial HR execs feel the impact of digital transformation and need to focus on talent acquisition, performance and rewards, and development.</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Well-equipped employees move on to greener pastures if not rewarded adequately, meaning compensation programs need to adapt.</a:t>
            </a: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financial services</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15</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7" name="TextBox 6">
            <a:extLst>
              <a:ext uri="{FF2B5EF4-FFF2-40B4-BE49-F238E27FC236}">
                <a16:creationId xmlns:a16="http://schemas.microsoft.com/office/drawing/2014/main" id="{3D1F50FF-B6A3-1548-86A1-8382075774D3}"/>
              </a:ext>
            </a:extLst>
          </p:cNvPr>
          <p:cNvSpPr txBox="1"/>
          <p:nvPr/>
        </p:nvSpPr>
        <p:spPr>
          <a:xfrm>
            <a:off x="1968436" y="6488177"/>
            <a:ext cx="9663764" cy="266258"/>
          </a:xfrm>
          <a:prstGeom prst="rect">
            <a:avLst/>
          </a:prstGeom>
          <a:noFill/>
        </p:spPr>
        <p:txBody>
          <a:bodyPr wrap="square" rtlCol="0">
            <a:noAutofit/>
          </a:bodyPr>
          <a:lstStyle/>
          <a:p>
            <a:r>
              <a:rPr lang="en-US" sz="900" dirty="0">
                <a:solidFill>
                  <a:srgbClr val="3C3C41"/>
                </a:solidFill>
                <a:latin typeface="Segoe UI" panose="020B0502040204020203" pitchFamily="34" charset="0"/>
                <a:ea typeface="Segoe UI" panose="020B0502040204020203" pitchFamily="34" charset="0"/>
                <a:cs typeface="Segoe UI" panose="020B0502040204020203" pitchFamily="34" charset="0"/>
              </a:rPr>
              <a:t>*PwC’s 19th Annual Global CEO Survey: Key talent findings in the financial services</a:t>
            </a:r>
          </a:p>
        </p:txBody>
      </p:sp>
    </p:spTree>
    <p:extLst>
      <p:ext uri="{BB962C8B-B14F-4D97-AF65-F5344CB8AC3E}">
        <p14:creationId xmlns:p14="http://schemas.microsoft.com/office/powerpoint/2010/main" val="886234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financial services (cont.)</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16</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7" name="TextBox 6">
            <a:extLst>
              <a:ext uri="{FF2B5EF4-FFF2-40B4-BE49-F238E27FC236}">
                <a16:creationId xmlns:a16="http://schemas.microsoft.com/office/drawing/2014/main" id="{1A14C250-FC1E-2B48-839E-C4204F681700}"/>
              </a:ext>
            </a:extLst>
          </p:cNvPr>
          <p:cNvSpPr txBox="1"/>
          <p:nvPr/>
        </p:nvSpPr>
        <p:spPr>
          <a:xfrm>
            <a:off x="539900" y="1867211"/>
            <a:ext cx="9804250" cy="2951491"/>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financial services industry faces unique talent issues:</a:t>
            </a:r>
          </a:p>
          <a:p>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Globalization and an aging workforce are making the talent landscape increasingly competitive:</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Scarcity of talent means HR must redefine critical competencies and create specific opportunities to attract, develop, reward, and retain the skillsets it needs the most.</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According to Deloitte, private equity and hedge funds struggle to retain employees, since fewer funds with positive returns can lower compensation.</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Consolidation in the banking and securities sector creates both a retention challenge and the need to build a leadership succession plan.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The insurance sector, which is having difficulty attracting young talent to the traditional insurance distribution models, is facing a significant skill shortage.</a:t>
            </a: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1056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public sector</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17</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7" name="TextBox 6">
            <a:extLst>
              <a:ext uri="{FF2B5EF4-FFF2-40B4-BE49-F238E27FC236}">
                <a16:creationId xmlns:a16="http://schemas.microsoft.com/office/drawing/2014/main" id="{1A14C250-FC1E-2B48-839E-C4204F681700}"/>
              </a:ext>
            </a:extLst>
          </p:cNvPr>
          <p:cNvSpPr txBox="1"/>
          <p:nvPr/>
        </p:nvSpPr>
        <p:spPr>
          <a:xfrm>
            <a:off x="539899" y="1867211"/>
            <a:ext cx="10461475" cy="3633477"/>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public sector faces unique talent issues:</a:t>
            </a:r>
          </a:p>
          <a:p>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Globalization, an aging workforce, and millennials’ entry to the </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talent pool are making the landscape increasingly competitive:</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How do we foster a workforce for the future, made up of generations of educated, skilled employees?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Globalization and both social and mobile technology are changing the workplace; many US employers—public and private—are scrambling to stay ahead of the coming talent shortage.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Mobile technology and digital transformation challenge conventional wisdom that the public sector does not need innovation.</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Talent scarcity means companies are more likely to rely on technological innovation to compensate for shortfalls in skilled personnel and productivity.</a:t>
            </a:r>
          </a:p>
        </p:txBody>
      </p:sp>
    </p:spTree>
    <p:extLst>
      <p:ext uri="{BB962C8B-B14F-4D97-AF65-F5344CB8AC3E}">
        <p14:creationId xmlns:p14="http://schemas.microsoft.com/office/powerpoint/2010/main" val="112211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public sector (cont.)</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18</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7" name="TextBox 6">
            <a:extLst>
              <a:ext uri="{FF2B5EF4-FFF2-40B4-BE49-F238E27FC236}">
                <a16:creationId xmlns:a16="http://schemas.microsoft.com/office/drawing/2014/main" id="{1A14C250-FC1E-2B48-839E-C4204F681700}"/>
              </a:ext>
            </a:extLst>
          </p:cNvPr>
          <p:cNvSpPr txBox="1"/>
          <p:nvPr/>
        </p:nvSpPr>
        <p:spPr>
          <a:xfrm>
            <a:off x="539899" y="1867211"/>
            <a:ext cx="10175725" cy="3633477"/>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public sector faces unique talent issues:</a:t>
            </a:r>
            <a:b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The need to recruit for highly specialized skillsets means we have to adapt our culture to younger workers’ needs with a more dynamic work environment.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The attrition rates of an aging workplace create a huge burden in replacing leadership roles.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Succession plans need to be formulated to prepare leaders to move quickly into new roles and become enablers of change.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Future leaders will need to acquire advanced skills, competencies, and behaviors to meet the full range of challenges ahead.</a:t>
            </a:r>
          </a:p>
        </p:txBody>
      </p:sp>
    </p:spTree>
    <p:extLst>
      <p:ext uri="{BB962C8B-B14F-4D97-AF65-F5344CB8AC3E}">
        <p14:creationId xmlns:p14="http://schemas.microsoft.com/office/powerpoint/2010/main" val="5144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public sector (cont.)</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19</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7" name="TextBox 6">
            <a:extLst>
              <a:ext uri="{FF2B5EF4-FFF2-40B4-BE49-F238E27FC236}">
                <a16:creationId xmlns:a16="http://schemas.microsoft.com/office/drawing/2014/main" id="{1A14C250-FC1E-2B48-839E-C4204F681700}"/>
              </a:ext>
            </a:extLst>
          </p:cNvPr>
          <p:cNvSpPr txBox="1"/>
          <p:nvPr/>
        </p:nvSpPr>
        <p:spPr>
          <a:xfrm>
            <a:off x="539900" y="1867211"/>
            <a:ext cx="9818538" cy="3633477"/>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public sector faces unique talent issues:</a:t>
            </a:r>
            <a:b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We need a holistic talent strategy to improve hiring quality, boost productivity, increase efficiency, mitigate compliance risk, and reduce costs.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The diffusion of control created by increasing information sharing and transparency can inhibit workplace productivity.</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The need for accountability is greater than ever, and public sector HR professionals are actively reviewing which programs will optimize talent development and productivity.</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New directions in government, born of economic disruption and change of administration, require the public sector to assume new roles and responsibilities.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Empowering the workforce in new ways is critical to enhancing engagement, productivity, and performance.</a:t>
            </a:r>
          </a:p>
        </p:txBody>
      </p:sp>
    </p:spTree>
    <p:extLst>
      <p:ext uri="{BB962C8B-B14F-4D97-AF65-F5344CB8AC3E}">
        <p14:creationId xmlns:p14="http://schemas.microsoft.com/office/powerpoint/2010/main" val="78668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6F727-6543-CB47-A362-F08E4BE5334C}"/>
              </a:ext>
            </a:extLst>
          </p:cNvPr>
          <p:cNvSpPr/>
          <p:nvPr/>
        </p:nvSpPr>
        <p:spPr>
          <a:xfrm>
            <a:off x="1" y="0"/>
            <a:ext cx="12200064" cy="6857999"/>
          </a:xfrm>
          <a:prstGeom prst="rect">
            <a:avLst/>
          </a:prstGeom>
          <a:solidFill>
            <a:srgbClr val="3C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sp>
        <p:nvSpPr>
          <p:cNvPr id="16" name="TextBox 15">
            <a:extLst>
              <a:ext uri="{FF2B5EF4-FFF2-40B4-BE49-F238E27FC236}">
                <a16:creationId xmlns:a16="http://schemas.microsoft.com/office/drawing/2014/main" id="{D63CE1CF-C021-B647-8CBC-304ED1EECAF8}"/>
              </a:ext>
            </a:extLst>
          </p:cNvPr>
          <p:cNvSpPr txBox="1"/>
          <p:nvPr/>
        </p:nvSpPr>
        <p:spPr>
          <a:xfrm>
            <a:off x="539899" y="2161176"/>
            <a:ext cx="4888331" cy="775071"/>
          </a:xfrm>
          <a:prstGeom prst="rect">
            <a:avLst/>
          </a:prstGeom>
          <a:noFill/>
        </p:spPr>
        <p:txBody>
          <a:bodyPr wrap="square" rtlCol="0">
            <a:noAutofit/>
          </a:bodyPr>
          <a:lstStyle/>
          <a:p>
            <a:r>
              <a:rPr lang="en-US" sz="4400" b="1" dirty="0">
                <a:solidFill>
                  <a:srgbClr val="30E5D0"/>
                </a:solidFill>
                <a:latin typeface="Segoe UI Semibold" panose="020B0502040204020203" pitchFamily="34" charset="0"/>
                <a:ea typeface="Segoe UI Semibold" panose="020B0502040204020203" pitchFamily="34" charset="0"/>
                <a:cs typeface="Segoe UI Semibold" panose="020B0502040204020203" pitchFamily="34" charset="0"/>
              </a:rPr>
              <a:t>The challenge</a:t>
            </a:r>
          </a:p>
        </p:txBody>
      </p:sp>
      <p:sp>
        <p:nvSpPr>
          <p:cNvPr id="5" name="Slide Number">
            <a:extLst>
              <a:ext uri="{FF2B5EF4-FFF2-40B4-BE49-F238E27FC236}">
                <a16:creationId xmlns:a16="http://schemas.microsoft.com/office/drawing/2014/main" id="{DC5F06C7-8CF2-3047-93CF-35658AA24949}"/>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chemeClr val="bg1"/>
                </a:solidFill>
              </a:rPr>
              <a:pPr/>
              <a:t>2</a:t>
            </a:fld>
            <a:endParaRPr lang="en-US" dirty="0">
              <a:solidFill>
                <a:schemeClr val="bg1"/>
              </a:solidFill>
            </a:endParaRPr>
          </a:p>
        </p:txBody>
      </p:sp>
      <p:sp>
        <p:nvSpPr>
          <p:cNvPr id="25" name="TextBox 24">
            <a:extLst>
              <a:ext uri="{FF2B5EF4-FFF2-40B4-BE49-F238E27FC236}">
                <a16:creationId xmlns:a16="http://schemas.microsoft.com/office/drawing/2014/main" id="{4C44ABDE-ED43-6746-A809-FEB42CFBFB55}"/>
              </a:ext>
            </a:extLst>
          </p:cNvPr>
          <p:cNvSpPr txBox="1"/>
          <p:nvPr/>
        </p:nvSpPr>
        <p:spPr>
          <a:xfrm>
            <a:off x="539899" y="3277282"/>
            <a:ext cx="10634607" cy="1097471"/>
          </a:xfrm>
          <a:prstGeom prst="rect">
            <a:avLst/>
          </a:prstGeom>
          <a:noFill/>
        </p:spPr>
        <p:txBody>
          <a:bodyPr wrap="square" rtlCol="0" anchor="t">
            <a:noAutofit/>
          </a:bodyPr>
          <a:lstStyle/>
          <a:p>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Our current onboarding experience</a:t>
            </a:r>
            <a:b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is delaying the impact of new hires</a:t>
            </a:r>
          </a:p>
        </p:txBody>
      </p:sp>
      <p:pic>
        <p:nvPicPr>
          <p:cNvPr id="26" name="Picture 25">
            <a:extLst>
              <a:ext uri="{FF2B5EF4-FFF2-40B4-BE49-F238E27FC236}">
                <a16:creationId xmlns:a16="http://schemas.microsoft.com/office/drawing/2014/main" id="{A988A0FA-67C1-8843-BBE7-80706081734B}"/>
              </a:ext>
            </a:extLst>
          </p:cNvPr>
          <p:cNvPicPr>
            <a:picLocks noChangeAspect="1"/>
          </p:cNvPicPr>
          <p:nvPr/>
        </p:nvPicPr>
        <p:blipFill>
          <a:blip r:embed="rId3"/>
          <a:stretch>
            <a:fillRect/>
          </a:stretch>
        </p:blipFill>
        <p:spPr>
          <a:xfrm>
            <a:off x="25120" y="6384234"/>
            <a:ext cx="1818618" cy="455183"/>
          </a:xfrm>
          <a:prstGeom prst="rect">
            <a:avLst/>
          </a:prstGeom>
        </p:spPr>
      </p:pic>
    </p:spTree>
    <p:extLst>
      <p:ext uri="{BB962C8B-B14F-4D97-AF65-F5344CB8AC3E}">
        <p14:creationId xmlns:p14="http://schemas.microsoft.com/office/powerpoint/2010/main" val="175385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FBF67B-E484-654E-8CBB-D6E40BF7C520}"/>
              </a:ext>
            </a:extLst>
          </p:cNvPr>
          <p:cNvSpPr txBox="1"/>
          <p:nvPr/>
        </p:nvSpPr>
        <p:spPr>
          <a:xfrm>
            <a:off x="539900" y="1867211"/>
            <a:ext cx="11222314" cy="2951491"/>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healthcare industry faces unique talent issues:</a:t>
            </a:r>
          </a:p>
          <a:p>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The sheer dearth of candidates, regardless of qualification, is making the talent landscape </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increasingly competitive:</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Niche specialties are especially susceptible to talent scarcity.</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Hiring for specialized roles from only a handful of qualified candidates leaves little room for company leverage.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Benefits, compensation, and relocation programs require a specialized tiered structure to be effective </a:t>
            </a:r>
            <a:b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and productive.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Development is key—workers want to fully develop and utilize their skills, capabilities, and competencies.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Employee engagement and interaction are key to creating a productive culture that can endure periods of rapid growth or transition.</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Employee engagement strategies need to incorporate social and professional development opportunities that reflect a corporate culture of interaction, learning, and team building.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Continuously changing regulations and compliance challenges mean technology solutions have to be multi-functional enough to address these issues and customize when needed. </a:t>
            </a: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healthcare</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20</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Tree>
    <p:extLst>
      <p:ext uri="{BB962C8B-B14F-4D97-AF65-F5344CB8AC3E}">
        <p14:creationId xmlns:p14="http://schemas.microsoft.com/office/powerpoint/2010/main" val="3744730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manufacturing</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21</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6" name="TextBox 5">
            <a:extLst>
              <a:ext uri="{FF2B5EF4-FFF2-40B4-BE49-F238E27FC236}">
                <a16:creationId xmlns:a16="http://schemas.microsoft.com/office/drawing/2014/main" id="{FEC967C0-5DEA-0F44-847E-47BF0AFDE89A}"/>
              </a:ext>
            </a:extLst>
          </p:cNvPr>
          <p:cNvSpPr txBox="1"/>
          <p:nvPr/>
        </p:nvSpPr>
        <p:spPr>
          <a:xfrm>
            <a:off x="539899" y="1867211"/>
            <a:ext cx="10747225" cy="2951491"/>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manufacturing industry faces unique talent issues:</a:t>
            </a:r>
          </a:p>
          <a:p>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Globalization and the need to manage labor relations are making </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the talent landscape increasingly competitive:</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HR needs to expand its focus beyond employee and labor relations to developing a positive and engaging digital workplace that offers the right compensation and benefit packages to both union and non-union staff.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Talent competition is exacerbated by prevailing perceptions among younger demographics that there is a lack of innovation in manufacturing careers.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Widespread image problems, despite our industry’s growth and potential, mean we are not a top choice for talented professionals.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 focus on short-term commitment and rewards underscores perceptions of manufacturing as a stagnant industry.</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A blended workforce made up of full-time, temporary, contract, and seasonal employees presents ongoing challenges.</a:t>
            </a: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061375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1224178"/>
          </a:xfrm>
          <a:prstGeom prst="rect">
            <a:avLst/>
          </a:prstGeom>
          <a:noFill/>
        </p:spPr>
        <p:txBody>
          <a:bodyPr wrap="square" rtlCol="0">
            <a:noAutofit/>
          </a:bodyPr>
          <a:lstStyle/>
          <a:p>
            <a: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talent challenges (examples)</a:t>
            </a:r>
            <a:br>
              <a:rPr lang="en-US" sz="32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3200" b="1" dirty="0">
                <a:solidFill>
                  <a:srgbClr val="008272"/>
                </a:solidFill>
                <a:latin typeface="Segoe UI Semibold" panose="020B0502040204020203" pitchFamily="34" charset="0"/>
                <a:ea typeface="Segoe UI Semibold" panose="020B0502040204020203" pitchFamily="34" charset="0"/>
                <a:cs typeface="Segoe UI Semibold" panose="020B0502040204020203" pitchFamily="34" charset="0"/>
              </a:rPr>
              <a:t>Industry-specific bullet points: retail</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22</a:t>
            </a:fld>
            <a:endParaRPr lang="en-US" dirty="0">
              <a:solidFill>
                <a:srgbClr val="3C3C41"/>
              </a:solidFill>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sp>
        <p:nvSpPr>
          <p:cNvPr id="6" name="TextBox 5">
            <a:extLst>
              <a:ext uri="{FF2B5EF4-FFF2-40B4-BE49-F238E27FC236}">
                <a16:creationId xmlns:a16="http://schemas.microsoft.com/office/drawing/2014/main" id="{FEC967C0-5DEA-0F44-847E-47BF0AFDE89A}"/>
              </a:ext>
            </a:extLst>
          </p:cNvPr>
          <p:cNvSpPr txBox="1"/>
          <p:nvPr/>
        </p:nvSpPr>
        <p:spPr>
          <a:xfrm>
            <a:off x="539900" y="1867211"/>
            <a:ext cx="9675664" cy="2951491"/>
          </a:xfrm>
          <a:prstGeom prst="rect">
            <a:avLst/>
          </a:prstGeom>
          <a:noFill/>
        </p:spPr>
        <p:txBody>
          <a:bodyPr wrap="square" rtlCol="0">
            <a:noAutofit/>
          </a:bodyPr>
          <a:lstStyle/>
          <a:p>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The retail industry faces unique talent issues:</a:t>
            </a:r>
          </a:p>
          <a:p>
            <a:endPar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Filling seasonal roles, preventing employee theft, balancing workforce diversity, managing shift work, and high turn-over rates are all making the talent landscape increasingly competitive:</a:t>
            </a:r>
            <a:b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In-demand talents allow businesses to seek out fresh sources of value and capitalize on opportunities that competitors may miss or be unable to exploit.</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Business must evolve their workforces to reflect the changing nature of the marketplace.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Retail organizations need to attract, retain, and excite the star talent required to execute a winning business strategy. </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Organizations need to strengthen their employer brands to succeed in the talent marketplace.</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Succession pipelines are more important than ever.</a:t>
            </a:r>
            <a:endPar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20697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6F727-6543-CB47-A362-F08E4BE5334C}"/>
              </a:ext>
            </a:extLst>
          </p:cNvPr>
          <p:cNvSpPr/>
          <p:nvPr/>
        </p:nvSpPr>
        <p:spPr>
          <a:xfrm>
            <a:off x="1" y="0"/>
            <a:ext cx="12200064" cy="6857999"/>
          </a:xfrm>
          <a:prstGeom prst="rect">
            <a:avLst/>
          </a:prstGeom>
          <a:solidFill>
            <a:srgbClr val="3C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pic>
        <p:nvPicPr>
          <p:cNvPr id="9" name="Picture 8">
            <a:extLst>
              <a:ext uri="{FF2B5EF4-FFF2-40B4-BE49-F238E27FC236}">
                <a16:creationId xmlns:a16="http://schemas.microsoft.com/office/drawing/2014/main" id="{98A474A3-EB70-4B43-8845-BD8CC1C30EE8}"/>
              </a:ext>
            </a:extLst>
          </p:cNvPr>
          <p:cNvPicPr>
            <a:picLocks noChangeAspect="1"/>
          </p:cNvPicPr>
          <p:nvPr/>
        </p:nvPicPr>
        <p:blipFill>
          <a:blip r:embed="rId3"/>
          <a:stretch>
            <a:fillRect/>
          </a:stretch>
        </p:blipFill>
        <p:spPr>
          <a:xfrm>
            <a:off x="551241" y="3157465"/>
            <a:ext cx="2584994" cy="543066"/>
          </a:xfrm>
          <a:prstGeom prst="rect">
            <a:avLst/>
          </a:prstGeom>
        </p:spPr>
      </p:pic>
      <p:sp>
        <p:nvSpPr>
          <p:cNvPr id="10" name="TextBox 9">
            <a:extLst>
              <a:ext uri="{FF2B5EF4-FFF2-40B4-BE49-F238E27FC236}">
                <a16:creationId xmlns:a16="http://schemas.microsoft.com/office/drawing/2014/main" id="{0605CA88-D986-1849-ADEC-B081C9744B29}"/>
              </a:ext>
            </a:extLst>
          </p:cNvPr>
          <p:cNvSpPr txBox="1"/>
          <p:nvPr/>
        </p:nvSpPr>
        <p:spPr>
          <a:xfrm>
            <a:off x="3618159" y="6488895"/>
            <a:ext cx="4971811" cy="266258"/>
          </a:xfrm>
          <a:prstGeom prst="rect">
            <a:avLst/>
          </a:prstGeom>
          <a:noFill/>
        </p:spPr>
        <p:txBody>
          <a:bodyPr wrap="square" rtlCol="0">
            <a:noAutofit/>
          </a:bodyPr>
          <a:lstStyle/>
          <a:p>
            <a:pPr algn="ctr"/>
            <a:r>
              <a:rPr lang="en-US" sz="900" dirty="0">
                <a:solidFill>
                  <a:schemeClr val="bg1"/>
                </a:solidFill>
                <a:latin typeface="Segoe UI" panose="020B0502040204020203" pitchFamily="34" charset="0"/>
                <a:ea typeface="Segoe UI" panose="020B0502040204020203" pitchFamily="34" charset="0"/>
                <a:cs typeface="Segoe UI" panose="020B0502040204020203" pitchFamily="34" charset="0"/>
              </a:rPr>
              <a:t>© Copyright Microsoft Corporation. All rights reserved.</a:t>
            </a:r>
          </a:p>
        </p:txBody>
      </p:sp>
    </p:spTree>
    <p:extLst>
      <p:ext uri="{BB962C8B-B14F-4D97-AF65-F5344CB8AC3E}">
        <p14:creationId xmlns:p14="http://schemas.microsoft.com/office/powerpoint/2010/main" val="3422783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a:extLst>
              <a:ext uri="{FF2B5EF4-FFF2-40B4-BE49-F238E27FC236}">
                <a16:creationId xmlns:a16="http://schemas.microsoft.com/office/drawing/2014/main" id="{DC5F06C7-8CF2-3047-93CF-35658AA24949}"/>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3</a:t>
            </a:fld>
            <a:endParaRPr lang="en-US" dirty="0">
              <a:solidFill>
                <a:srgbClr val="3C3C41"/>
              </a:solidFill>
            </a:endParaRPr>
          </a:p>
        </p:txBody>
      </p:sp>
      <p:sp>
        <p:nvSpPr>
          <p:cNvPr id="10" name="TextBox 9">
            <a:extLst>
              <a:ext uri="{FF2B5EF4-FFF2-40B4-BE49-F238E27FC236}">
                <a16:creationId xmlns:a16="http://schemas.microsoft.com/office/drawing/2014/main" id="{80FBF67B-E484-654E-8CBB-D6E40BF7C520}"/>
              </a:ext>
            </a:extLst>
          </p:cNvPr>
          <p:cNvSpPr txBox="1"/>
          <p:nvPr/>
        </p:nvSpPr>
        <p:spPr>
          <a:xfrm>
            <a:off x="539899" y="2879771"/>
            <a:ext cx="3757632" cy="2683631"/>
          </a:xfrm>
          <a:prstGeom prst="rect">
            <a:avLst/>
          </a:prstGeom>
          <a:noFill/>
        </p:spPr>
        <p:txBody>
          <a:bodyPr wrap="square" rtlCol="0">
            <a:noAutofit/>
          </a:bodyPr>
          <a:lstStyle/>
          <a:p>
            <a:r>
              <a:rPr lang="en-US" b="1" dirty="0">
                <a:solidFill>
                  <a:srgbClr val="3C3C41"/>
                </a:solidFill>
                <a:latin typeface="Segoe UI Semibold" charset="0"/>
                <a:ea typeface="Segoe UI Semibold" charset="0"/>
                <a:cs typeface="Segoe UI Semibold" charset="0"/>
              </a:rPr>
              <a:t>Lengthy pre-boarding process: &lt;enter </a:t>
            </a:r>
            <a:r>
              <a:rPr lang="en-US" b="1" dirty="0" err="1">
                <a:solidFill>
                  <a:srgbClr val="3C3C41"/>
                </a:solidFill>
                <a:latin typeface="Segoe UI Semibold" charset="0"/>
                <a:ea typeface="Segoe UI Semibold" charset="0"/>
                <a:cs typeface="Segoe UI Semibold" charset="0"/>
              </a:rPr>
              <a:t>avg</a:t>
            </a:r>
            <a:r>
              <a:rPr lang="en-US" b="1" dirty="0">
                <a:solidFill>
                  <a:srgbClr val="3C3C41"/>
                </a:solidFill>
                <a:latin typeface="Segoe UI Semibold" charset="0"/>
                <a:ea typeface="Segoe UI Semibold" charset="0"/>
                <a:cs typeface="Segoe UI Semibold" charset="0"/>
              </a:rPr>
              <a:t> days&gt;</a:t>
            </a:r>
            <a:br>
              <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endPar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Process is inconsistent and highly manual</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Paperwork and background checks must be compliant</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New hires lack resources and are not set up in the system properly</a:t>
            </a:r>
            <a:endParaRPr lang="en-US" sz="1400" b="1" dirty="0">
              <a:solidFill>
                <a:srgbClr val="008272"/>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091807"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critical onboarding issues</a:t>
            </a:r>
          </a:p>
        </p:txBody>
      </p:sp>
      <p:sp>
        <p:nvSpPr>
          <p:cNvPr id="16" name="TextBox 15">
            <a:extLst>
              <a:ext uri="{FF2B5EF4-FFF2-40B4-BE49-F238E27FC236}">
                <a16:creationId xmlns:a16="http://schemas.microsoft.com/office/drawing/2014/main" id="{33444814-0C47-144F-B9C9-AA0EE5248EA8}"/>
              </a:ext>
            </a:extLst>
          </p:cNvPr>
          <p:cNvSpPr txBox="1"/>
          <p:nvPr/>
        </p:nvSpPr>
        <p:spPr>
          <a:xfrm>
            <a:off x="4597168" y="2879771"/>
            <a:ext cx="3424088" cy="2683631"/>
          </a:xfrm>
          <a:prstGeom prst="rect">
            <a:avLst/>
          </a:prstGeom>
          <a:noFill/>
        </p:spPr>
        <p:txBody>
          <a:bodyPr wrap="square" rtlCol="0">
            <a:noAutofit/>
          </a:bodyPr>
          <a:lstStyle/>
          <a:p>
            <a:r>
              <a:rPr lang="en-US" b="1" dirty="0">
                <a:solidFill>
                  <a:srgbClr val="3C3C41"/>
                </a:solidFill>
                <a:latin typeface="Segoe UI Semibold" charset="0"/>
                <a:ea typeface="Segoe UI Semibold" charset="0"/>
                <a:cs typeface="Segoe UI Semibold" charset="0"/>
              </a:rPr>
              <a:t>Long time to productivity:</a:t>
            </a:r>
            <a:br>
              <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endPar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New hires lack clarity in roles and responsibilities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Training resources are difficult to find</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Managers lack tools to set new hires up for success</a:t>
            </a:r>
            <a:endParaRPr lang="en-US" sz="1400" b="1" dirty="0">
              <a:solidFill>
                <a:srgbClr val="008272"/>
              </a:solidFill>
              <a:latin typeface="Segoe UI" panose="020B0502040204020203" pitchFamily="34" charset="0"/>
              <a:ea typeface="Segoe UI" panose="020B0502040204020203" pitchFamily="34" charset="0"/>
              <a:cs typeface="Segoe UI" panose="020B0502040204020203" pitchFamily="34" charset="0"/>
            </a:endParaRPr>
          </a:p>
        </p:txBody>
      </p:sp>
      <p:sp>
        <p:nvSpPr>
          <p:cNvPr id="19" name="TextBox 18">
            <a:extLst>
              <a:ext uri="{FF2B5EF4-FFF2-40B4-BE49-F238E27FC236}">
                <a16:creationId xmlns:a16="http://schemas.microsoft.com/office/drawing/2014/main" id="{5A7EDEB6-2BDC-094C-9549-69014465A68F}"/>
              </a:ext>
            </a:extLst>
          </p:cNvPr>
          <p:cNvSpPr txBox="1"/>
          <p:nvPr/>
        </p:nvSpPr>
        <p:spPr>
          <a:xfrm>
            <a:off x="8254548" y="2879771"/>
            <a:ext cx="3507666" cy="2683631"/>
          </a:xfrm>
          <a:prstGeom prst="rect">
            <a:avLst/>
          </a:prstGeom>
          <a:noFill/>
        </p:spPr>
        <p:txBody>
          <a:bodyPr wrap="square" rtlCol="0">
            <a:noAutofit/>
          </a:bodyPr>
          <a:lstStyle/>
          <a:p>
            <a:r>
              <a:rPr lang="en-US" b="1" dirty="0">
                <a:solidFill>
                  <a:srgbClr val="3C3C41"/>
                </a:solidFill>
                <a:latin typeface="Segoe UI Semibold" charset="0"/>
                <a:ea typeface="Segoe UI Semibold" charset="0"/>
                <a:cs typeface="Segoe UI Semibold" charset="0"/>
              </a:rPr>
              <a:t>High employee turnover costs:</a:t>
            </a:r>
            <a:br>
              <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endPar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&lt;enter number&gt;% of employees leave within 90 days</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&lt;enter number&gt;% of employees leave within a year</a:t>
            </a:r>
          </a:p>
          <a:p>
            <a:pPr marL="285750" indent="-285750">
              <a:lnSpc>
                <a:spcPct val="150000"/>
              </a:lnSpc>
              <a:buFont typeface="Arial" panose="020B0604020202020204" pitchFamily="34" charset="0"/>
              <a:buChar char="•"/>
            </a:pP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This is despite our heavy investment in engagement and retention programs</a:t>
            </a:r>
            <a:endParaRPr lang="en-US" sz="1400" b="1" dirty="0">
              <a:solidFill>
                <a:srgbClr val="008272"/>
              </a:solidFill>
              <a:latin typeface="Segoe UI" panose="020B0502040204020203" pitchFamily="34" charset="0"/>
              <a:ea typeface="Segoe UI" panose="020B0502040204020203" pitchFamily="34" charset="0"/>
              <a:cs typeface="Segoe UI" panose="020B0502040204020203" pitchFamily="34" charset="0"/>
            </a:endParaRPr>
          </a:p>
        </p:txBody>
      </p:sp>
      <p:pic>
        <p:nvPicPr>
          <p:cNvPr id="40" name="Picture 39">
            <a:extLst>
              <a:ext uri="{FF2B5EF4-FFF2-40B4-BE49-F238E27FC236}">
                <a16:creationId xmlns:a16="http://schemas.microsoft.com/office/drawing/2014/main" id="{D812A9A5-2855-084F-BA2D-37A5A39FDA01}"/>
              </a:ext>
            </a:extLst>
          </p:cNvPr>
          <p:cNvPicPr>
            <a:picLocks noChangeAspect="1"/>
          </p:cNvPicPr>
          <p:nvPr/>
        </p:nvPicPr>
        <p:blipFill>
          <a:blip r:embed="rId3"/>
          <a:stretch>
            <a:fillRect/>
          </a:stretch>
        </p:blipFill>
        <p:spPr>
          <a:xfrm>
            <a:off x="25120" y="6385564"/>
            <a:ext cx="1813302" cy="453853"/>
          </a:xfrm>
          <a:prstGeom prst="rect">
            <a:avLst/>
          </a:prstGeom>
        </p:spPr>
      </p:pic>
      <p:pic>
        <p:nvPicPr>
          <p:cNvPr id="2" name="Picture 1"/>
          <p:cNvPicPr>
            <a:picLocks noChangeAspect="1"/>
          </p:cNvPicPr>
          <p:nvPr/>
        </p:nvPicPr>
        <p:blipFill>
          <a:blip r:embed="rId4"/>
          <a:stretch>
            <a:fillRect/>
          </a:stretch>
        </p:blipFill>
        <p:spPr>
          <a:xfrm>
            <a:off x="9576132" y="1745887"/>
            <a:ext cx="864498" cy="864498"/>
          </a:xfrm>
          <a:prstGeom prst="rect">
            <a:avLst/>
          </a:prstGeom>
        </p:spPr>
      </p:pic>
      <p:pic>
        <p:nvPicPr>
          <p:cNvPr id="3" name="Picture 2"/>
          <p:cNvPicPr>
            <a:picLocks noChangeAspect="1"/>
          </p:cNvPicPr>
          <p:nvPr/>
        </p:nvPicPr>
        <p:blipFill>
          <a:blip r:embed="rId5"/>
          <a:stretch>
            <a:fillRect/>
          </a:stretch>
        </p:blipFill>
        <p:spPr>
          <a:xfrm>
            <a:off x="1986915" y="1745887"/>
            <a:ext cx="863600" cy="863600"/>
          </a:xfrm>
          <a:prstGeom prst="rect">
            <a:avLst/>
          </a:prstGeom>
        </p:spPr>
      </p:pic>
      <p:pic>
        <p:nvPicPr>
          <p:cNvPr id="4" name="Picture 3"/>
          <p:cNvPicPr>
            <a:picLocks noChangeAspect="1"/>
          </p:cNvPicPr>
          <p:nvPr/>
        </p:nvPicPr>
        <p:blipFill>
          <a:blip r:embed="rId6"/>
          <a:stretch>
            <a:fillRect/>
          </a:stretch>
        </p:blipFill>
        <p:spPr>
          <a:xfrm>
            <a:off x="5641302" y="1822608"/>
            <a:ext cx="889000" cy="889000"/>
          </a:xfrm>
          <a:prstGeom prst="rect">
            <a:avLst/>
          </a:prstGeom>
        </p:spPr>
      </p:pic>
      <p:sp>
        <p:nvSpPr>
          <p:cNvPr id="15" name="TextBox 14">
            <a:extLst>
              <a:ext uri="{FF2B5EF4-FFF2-40B4-BE49-F238E27FC236}">
                <a16:creationId xmlns:a16="http://schemas.microsoft.com/office/drawing/2014/main" id="{80FBF67B-E484-654E-8CBB-D6E40BF7C520}"/>
              </a:ext>
            </a:extLst>
          </p:cNvPr>
          <p:cNvSpPr txBox="1"/>
          <p:nvPr/>
        </p:nvSpPr>
        <p:spPr>
          <a:xfrm>
            <a:off x="539899" y="5369003"/>
            <a:ext cx="3757632" cy="825955"/>
          </a:xfrm>
          <a:prstGeom prst="rect">
            <a:avLst/>
          </a:prstGeom>
          <a:noFill/>
        </p:spPr>
        <p:txBody>
          <a:bodyPr wrap="square" rtlCol="0">
            <a:noAutofit/>
          </a:bodyPr>
          <a:lstStyle/>
          <a:p>
            <a:pPr>
              <a:lnSpc>
                <a:spcPct val="150000"/>
              </a:lnSpc>
            </a:pPr>
            <a:r>
              <a:rPr lang="en-US" sz="1400" b="1" dirty="0">
                <a:solidFill>
                  <a:srgbClr val="008272"/>
                </a:solidFill>
                <a:latin typeface="Segoe UI" panose="020B0502040204020203" pitchFamily="34" charset="0"/>
                <a:ea typeface="Segoe UI" panose="020B0502040204020203" pitchFamily="34" charset="0"/>
                <a:cs typeface="Segoe UI" panose="020B0502040204020203" pitchFamily="34" charset="0"/>
              </a:rPr>
              <a:t>Result: Frustrated manager and unengaged hire</a:t>
            </a:r>
          </a:p>
        </p:txBody>
      </p:sp>
      <p:sp>
        <p:nvSpPr>
          <p:cNvPr id="17" name="TextBox 16">
            <a:extLst>
              <a:ext uri="{FF2B5EF4-FFF2-40B4-BE49-F238E27FC236}">
                <a16:creationId xmlns:a16="http://schemas.microsoft.com/office/drawing/2014/main" id="{33444814-0C47-144F-B9C9-AA0EE5248EA8}"/>
              </a:ext>
            </a:extLst>
          </p:cNvPr>
          <p:cNvSpPr txBox="1"/>
          <p:nvPr/>
        </p:nvSpPr>
        <p:spPr>
          <a:xfrm>
            <a:off x="4597168" y="5369003"/>
            <a:ext cx="3424088" cy="825955"/>
          </a:xfrm>
          <a:prstGeom prst="rect">
            <a:avLst/>
          </a:prstGeom>
          <a:noFill/>
        </p:spPr>
        <p:txBody>
          <a:bodyPr wrap="square" rtlCol="0">
            <a:noAutofit/>
          </a:bodyPr>
          <a:lstStyle/>
          <a:p>
            <a:pPr>
              <a:lnSpc>
                <a:spcPct val="150000"/>
              </a:lnSpc>
            </a:pPr>
            <a:r>
              <a:rPr lang="en-US" sz="1400" b="1" dirty="0">
                <a:solidFill>
                  <a:srgbClr val="008272"/>
                </a:solidFill>
                <a:latin typeface="Segoe UI" panose="020B0502040204020203" pitchFamily="34" charset="0"/>
                <a:ea typeface="Segoe UI" panose="020B0502040204020203" pitchFamily="34" charset="0"/>
                <a:cs typeface="Segoe UI" panose="020B0502040204020203" pitchFamily="34" charset="0"/>
              </a:rPr>
              <a:t>Result: Team does not deliver expected business results</a:t>
            </a:r>
          </a:p>
        </p:txBody>
      </p:sp>
      <p:sp>
        <p:nvSpPr>
          <p:cNvPr id="18" name="TextBox 17">
            <a:extLst>
              <a:ext uri="{FF2B5EF4-FFF2-40B4-BE49-F238E27FC236}">
                <a16:creationId xmlns:a16="http://schemas.microsoft.com/office/drawing/2014/main" id="{5A7EDEB6-2BDC-094C-9549-69014465A68F}"/>
              </a:ext>
            </a:extLst>
          </p:cNvPr>
          <p:cNvSpPr txBox="1"/>
          <p:nvPr/>
        </p:nvSpPr>
        <p:spPr>
          <a:xfrm>
            <a:off x="8254548" y="5369003"/>
            <a:ext cx="3507666" cy="825955"/>
          </a:xfrm>
          <a:prstGeom prst="rect">
            <a:avLst/>
          </a:prstGeom>
          <a:noFill/>
        </p:spPr>
        <p:txBody>
          <a:bodyPr wrap="square" rtlCol="0">
            <a:noAutofit/>
          </a:bodyPr>
          <a:lstStyle/>
          <a:p>
            <a:pPr>
              <a:lnSpc>
                <a:spcPct val="150000"/>
              </a:lnSpc>
            </a:pPr>
            <a:r>
              <a:rPr lang="en-US" sz="1400" b="1" dirty="0">
                <a:solidFill>
                  <a:srgbClr val="008272"/>
                </a:solidFill>
                <a:latin typeface="Segoe UI" panose="020B0502040204020203" pitchFamily="34" charset="0"/>
                <a:ea typeface="Segoe UI" panose="020B0502040204020203" pitchFamily="34" charset="0"/>
                <a:cs typeface="Segoe UI" panose="020B0502040204020203" pitchFamily="34" charset="0"/>
              </a:rPr>
              <a:t>Result: Impacts our employer brand and ability to attract new talent</a:t>
            </a:r>
          </a:p>
        </p:txBody>
      </p:sp>
    </p:spTree>
    <p:extLst>
      <p:ext uri="{BB962C8B-B14F-4D97-AF65-F5344CB8AC3E}">
        <p14:creationId xmlns:p14="http://schemas.microsoft.com/office/powerpoint/2010/main" val="186323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FBF67B-E484-654E-8CBB-D6E40BF7C520}"/>
              </a:ext>
            </a:extLst>
          </p:cNvPr>
          <p:cNvSpPr txBox="1"/>
          <p:nvPr/>
        </p:nvSpPr>
        <p:spPr>
          <a:xfrm>
            <a:off x="539900" y="2210111"/>
            <a:ext cx="6250866" cy="2951491"/>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&lt;enter industry&gt; faces unique talent issues:</a:t>
            </a:r>
            <a:br>
              <a:rPr lang="en-US" sz="1600" dirty="0">
                <a:solidFill>
                  <a:srgbClr val="3C3C41"/>
                </a:solidFill>
                <a:latin typeface="Segoe UI" panose="020B0502040204020203" pitchFamily="34" charset="0"/>
                <a:ea typeface="Segoe UI" panose="020B0502040204020203" pitchFamily="34" charset="0"/>
                <a:cs typeface="Segoe UI" panose="020B0502040204020203" pitchFamily="34" charset="0"/>
              </a:rPr>
            </a:br>
            <a:endParaRPr lang="en-US" sz="16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buFont typeface="Arial" charset="0"/>
              <a:buChar char="•"/>
            </a:pPr>
            <a:r>
              <a:rPr lang="en-US" sz="1400" dirty="0">
                <a:latin typeface="Segoe UI" charset="0"/>
                <a:ea typeface="Segoe UI" charset="0"/>
                <a:cs typeface="Segoe UI" charset="0"/>
              </a:rPr>
              <a:t>67% of employers believe retention rates would be higher if candidates had a clearer picture of what to expect about working at the company before taking the job*</a:t>
            </a:r>
            <a:br>
              <a:rPr lang="en-US" sz="1400" dirty="0">
                <a:latin typeface="Segoe UI" charset="0"/>
                <a:ea typeface="Segoe UI" charset="0"/>
                <a:cs typeface="Segoe UI" charset="0"/>
              </a:rPr>
            </a:br>
            <a:endParaRPr lang="en-US" sz="1400" dirty="0">
              <a:latin typeface="Segoe UI Light" charset="0"/>
              <a:ea typeface="Segoe UI Light" charset="0"/>
              <a:cs typeface="Segoe UI Light" charset="0"/>
            </a:endParaRPr>
          </a:p>
          <a:p>
            <a:pPr marL="285750" indent="-285750">
              <a:buFont typeface="Arial" charset="0"/>
              <a:buChar char="•"/>
            </a:pPr>
            <a:r>
              <a:rPr lang="en-US" sz="1400" dirty="0">
                <a:solidFill>
                  <a:srgbClr val="3C3C41"/>
                </a:solidFill>
                <a:latin typeface="Segoe UI" charset="0"/>
                <a:ea typeface="Segoe UI" charset="0"/>
                <a:cs typeface="Segoe UI" charset="0"/>
              </a:rPr>
              <a:t>&lt;insert appendix proof point two&gt;</a:t>
            </a:r>
          </a:p>
          <a:p>
            <a:pPr marL="285750" indent="-285750">
              <a:lnSpc>
                <a:spcPct val="150000"/>
              </a:lnSpc>
              <a:buFont typeface="Arial" panose="020B0604020202020204" pitchFamily="34" charset="0"/>
              <a:buChar char="•"/>
            </a:pPr>
            <a:r>
              <a:rPr lang="en-US" sz="1400" dirty="0">
                <a:solidFill>
                  <a:srgbClr val="3C3C41"/>
                </a:solidFill>
                <a:latin typeface="Segoe UI" charset="0"/>
                <a:ea typeface="Segoe UI" charset="0"/>
                <a:cs typeface="Segoe UI" charset="0"/>
              </a:rPr>
              <a:t>&lt;insert appendix proof point three&gt;</a:t>
            </a:r>
          </a:p>
          <a:p>
            <a:pPr marL="285750" indent="-285750">
              <a:lnSpc>
                <a:spcPct val="150000"/>
              </a:lnSpc>
              <a:buFont typeface="Arial" panose="020B0604020202020204" pitchFamily="34" charset="0"/>
              <a:buChar char="•"/>
            </a:pPr>
            <a:r>
              <a:rPr lang="en-US" sz="1400" dirty="0">
                <a:solidFill>
                  <a:srgbClr val="3C3C41"/>
                </a:solidFill>
                <a:latin typeface="Segoe UI" charset="0"/>
                <a:ea typeface="Segoe UI" charset="0"/>
                <a:cs typeface="Segoe UI" charset="0"/>
              </a:rPr>
              <a:t>&lt;insert appendix proof point four&gt;</a:t>
            </a: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Our industry also presents </a:t>
            </a:r>
            <a:b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talent challenges</a:t>
            </a:r>
          </a:p>
        </p:txBody>
      </p:sp>
      <p:sp>
        <p:nvSpPr>
          <p:cNvPr id="9" name="Slide Number">
            <a:extLst>
              <a:ext uri="{FF2B5EF4-FFF2-40B4-BE49-F238E27FC236}">
                <a16:creationId xmlns:a16="http://schemas.microsoft.com/office/drawing/2014/main" id="{0224E2A6-2FD7-ED46-8EAB-88905FA8A4D3}"/>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4</a:t>
            </a:fld>
            <a:endParaRPr lang="en-US" dirty="0">
              <a:solidFill>
                <a:srgbClr val="3C3C41"/>
              </a:solidFill>
            </a:endParaRPr>
          </a:p>
        </p:txBody>
      </p:sp>
      <p:sp>
        <p:nvSpPr>
          <p:cNvPr id="11" name="TextBox 10">
            <a:extLst>
              <a:ext uri="{FF2B5EF4-FFF2-40B4-BE49-F238E27FC236}">
                <a16:creationId xmlns:a16="http://schemas.microsoft.com/office/drawing/2014/main" id="{CC8F53C7-C4C2-3140-A9A6-179E900B000F}"/>
              </a:ext>
            </a:extLst>
          </p:cNvPr>
          <p:cNvSpPr txBox="1"/>
          <p:nvPr/>
        </p:nvSpPr>
        <p:spPr>
          <a:xfrm>
            <a:off x="467480" y="5353737"/>
            <a:ext cx="9414329" cy="839774"/>
          </a:xfrm>
          <a:prstGeom prst="rect">
            <a:avLst/>
          </a:prstGeom>
          <a:noFill/>
        </p:spPr>
        <p:txBody>
          <a:bodyPr wrap="square" rtlCol="0">
            <a:noAutofit/>
          </a:bodyPr>
          <a:lstStyle/>
          <a:p>
            <a:r>
              <a:rPr lang="en-US" sz="2400" b="1" dirty="0">
                <a:solidFill>
                  <a:srgbClr val="3C3C41"/>
                </a:solidFill>
                <a:latin typeface="Segoe UI" panose="020B0502040204020203" pitchFamily="34" charset="0"/>
                <a:ea typeface="Segoe UI" panose="020B0502040204020203" pitchFamily="34" charset="0"/>
                <a:cs typeface="Segoe UI" panose="020B0502040204020203" pitchFamily="34" charset="0"/>
              </a:rPr>
              <a:t>The result: </a:t>
            </a:r>
            <a: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t>actively disengaged employees cost </a:t>
            </a:r>
            <a:b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t>the US $506 billion in lost productivity annually.</a:t>
            </a: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pic>
        <p:nvPicPr>
          <p:cNvPr id="128" name="Picture 127">
            <a:extLst>
              <a:ext uri="{FF2B5EF4-FFF2-40B4-BE49-F238E27FC236}">
                <a16:creationId xmlns:a16="http://schemas.microsoft.com/office/drawing/2014/main" id="{9AE89CAA-BD34-1F44-95BD-1AEC51629A42}"/>
              </a:ext>
            </a:extLst>
          </p:cNvPr>
          <p:cNvPicPr>
            <a:picLocks noChangeAspect="1"/>
          </p:cNvPicPr>
          <p:nvPr/>
        </p:nvPicPr>
        <p:blipFill>
          <a:blip r:embed="rId3"/>
          <a:stretch>
            <a:fillRect/>
          </a:stretch>
        </p:blipFill>
        <p:spPr>
          <a:xfrm>
            <a:off x="25120" y="6385564"/>
            <a:ext cx="1813302" cy="453853"/>
          </a:xfrm>
          <a:prstGeom prst="rect">
            <a:avLst/>
          </a:prstGeom>
        </p:spPr>
      </p:pic>
      <p:pic>
        <p:nvPicPr>
          <p:cNvPr id="31" name="Picture 30">
            <a:extLst>
              <a:ext uri="{FF2B5EF4-FFF2-40B4-BE49-F238E27FC236}">
                <a16:creationId xmlns:a16="http://schemas.microsoft.com/office/drawing/2014/main" id="{BED47090-B77A-214A-8F0C-F710BCA36266}"/>
              </a:ext>
            </a:extLst>
          </p:cNvPr>
          <p:cNvPicPr>
            <a:picLocks noChangeAspect="1"/>
          </p:cNvPicPr>
          <p:nvPr/>
        </p:nvPicPr>
        <p:blipFill>
          <a:blip r:embed="rId4"/>
          <a:stretch>
            <a:fillRect/>
          </a:stretch>
        </p:blipFill>
        <p:spPr>
          <a:xfrm>
            <a:off x="7635901" y="1586772"/>
            <a:ext cx="3851676" cy="3863846"/>
          </a:xfrm>
          <a:prstGeom prst="rect">
            <a:avLst/>
          </a:prstGeom>
        </p:spPr>
      </p:pic>
      <p:sp>
        <p:nvSpPr>
          <p:cNvPr id="32" name="TextBox 31">
            <a:extLst>
              <a:ext uri="{FF2B5EF4-FFF2-40B4-BE49-F238E27FC236}">
                <a16:creationId xmlns:a16="http://schemas.microsoft.com/office/drawing/2014/main" id="{DEB91AB0-9107-6246-8BA1-56AE0E7DF71D}"/>
              </a:ext>
            </a:extLst>
          </p:cNvPr>
          <p:cNvSpPr txBox="1"/>
          <p:nvPr/>
        </p:nvSpPr>
        <p:spPr>
          <a:xfrm>
            <a:off x="1828870" y="6517052"/>
            <a:ext cx="9923791" cy="266258"/>
          </a:xfrm>
          <a:prstGeom prst="rect">
            <a:avLst/>
          </a:prstGeom>
          <a:noFill/>
        </p:spPr>
        <p:txBody>
          <a:bodyPr wrap="square" rtlCol="0">
            <a:noAutofit/>
          </a:bodyPr>
          <a:lstStyle/>
          <a:p>
            <a:r>
              <a:rPr lang="en-US" sz="900" dirty="0">
                <a:solidFill>
                  <a:srgbClr val="3C3C41"/>
                </a:solidFill>
                <a:latin typeface="Segoe UI" panose="020B0502040204020203" pitchFamily="34" charset="0"/>
                <a:ea typeface="Segoe UI" panose="020B0502040204020203" pitchFamily="34" charset="0"/>
                <a:cs typeface="Segoe UI" panose="020B0502040204020203" pitchFamily="34" charset="0"/>
              </a:rPr>
              <a:t>*Harris Interactive Survey for Glassdoor, 2014</a:t>
            </a:r>
          </a:p>
        </p:txBody>
      </p:sp>
    </p:spTree>
    <p:extLst>
      <p:ext uri="{BB962C8B-B14F-4D97-AF65-F5344CB8AC3E}">
        <p14:creationId xmlns:p14="http://schemas.microsoft.com/office/powerpoint/2010/main" val="2836307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6F727-6543-CB47-A362-F08E4BE5334C}"/>
              </a:ext>
            </a:extLst>
          </p:cNvPr>
          <p:cNvSpPr/>
          <p:nvPr/>
        </p:nvSpPr>
        <p:spPr>
          <a:xfrm>
            <a:off x="1" y="0"/>
            <a:ext cx="12200064" cy="6857999"/>
          </a:xfrm>
          <a:prstGeom prst="rect">
            <a:avLst/>
          </a:prstGeom>
          <a:solidFill>
            <a:srgbClr val="3C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sp>
        <p:nvSpPr>
          <p:cNvPr id="16" name="TextBox 15">
            <a:extLst>
              <a:ext uri="{FF2B5EF4-FFF2-40B4-BE49-F238E27FC236}">
                <a16:creationId xmlns:a16="http://schemas.microsoft.com/office/drawing/2014/main" id="{D63CE1CF-C021-B647-8CBC-304ED1EECAF8}"/>
              </a:ext>
            </a:extLst>
          </p:cNvPr>
          <p:cNvSpPr txBox="1"/>
          <p:nvPr/>
        </p:nvSpPr>
        <p:spPr>
          <a:xfrm>
            <a:off x="539899" y="2161176"/>
            <a:ext cx="4888331" cy="775071"/>
          </a:xfrm>
          <a:prstGeom prst="rect">
            <a:avLst/>
          </a:prstGeom>
          <a:noFill/>
        </p:spPr>
        <p:txBody>
          <a:bodyPr wrap="square" rtlCol="0">
            <a:noAutofit/>
          </a:bodyPr>
          <a:lstStyle/>
          <a:p>
            <a:r>
              <a:rPr lang="en-US" sz="4400" b="1" dirty="0">
                <a:solidFill>
                  <a:srgbClr val="30E5D0"/>
                </a:solidFill>
                <a:latin typeface="Segoe UI Semibold" panose="020B0502040204020203" pitchFamily="34" charset="0"/>
                <a:ea typeface="Segoe UI Semibold" panose="020B0502040204020203" pitchFamily="34" charset="0"/>
                <a:cs typeface="Segoe UI Semibold" panose="020B0502040204020203" pitchFamily="34" charset="0"/>
              </a:rPr>
              <a:t>The solution</a:t>
            </a:r>
          </a:p>
        </p:txBody>
      </p:sp>
      <p:sp>
        <p:nvSpPr>
          <p:cNvPr id="5" name="Slide Number">
            <a:extLst>
              <a:ext uri="{FF2B5EF4-FFF2-40B4-BE49-F238E27FC236}">
                <a16:creationId xmlns:a16="http://schemas.microsoft.com/office/drawing/2014/main" id="{DC5F06C7-8CF2-3047-93CF-35658AA24949}"/>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chemeClr val="bg1"/>
                </a:solidFill>
              </a:rPr>
              <a:pPr/>
              <a:t>5</a:t>
            </a:fld>
            <a:endParaRPr lang="en-US" dirty="0">
              <a:solidFill>
                <a:schemeClr val="bg1"/>
              </a:solidFill>
            </a:endParaRPr>
          </a:p>
        </p:txBody>
      </p:sp>
      <p:sp>
        <p:nvSpPr>
          <p:cNvPr id="25" name="TextBox 24">
            <a:extLst>
              <a:ext uri="{FF2B5EF4-FFF2-40B4-BE49-F238E27FC236}">
                <a16:creationId xmlns:a16="http://schemas.microsoft.com/office/drawing/2014/main" id="{4C44ABDE-ED43-6746-A809-FEB42CFBFB55}"/>
              </a:ext>
            </a:extLst>
          </p:cNvPr>
          <p:cNvSpPr txBox="1"/>
          <p:nvPr/>
        </p:nvSpPr>
        <p:spPr>
          <a:xfrm>
            <a:off x="539899" y="3277282"/>
            <a:ext cx="10634607" cy="1097471"/>
          </a:xfrm>
          <a:prstGeom prst="rect">
            <a:avLst/>
          </a:prstGeom>
          <a:noFill/>
        </p:spPr>
        <p:txBody>
          <a:bodyPr wrap="square" rtlCol="0">
            <a:noAutofit/>
          </a:bodyPr>
          <a:lstStyle/>
          <a:p>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Modernize our onboarding experience </a:t>
            </a:r>
            <a:b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br>
            <a:r>
              <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rPr>
              <a:t>to set up new team members for success</a:t>
            </a:r>
          </a:p>
          <a:p>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p>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id="{A193015E-4222-4A44-86F2-A27D17992920}"/>
              </a:ext>
            </a:extLst>
          </p:cNvPr>
          <p:cNvPicPr>
            <a:picLocks noChangeAspect="1"/>
          </p:cNvPicPr>
          <p:nvPr/>
        </p:nvPicPr>
        <p:blipFill>
          <a:blip r:embed="rId3"/>
          <a:stretch>
            <a:fillRect/>
          </a:stretch>
        </p:blipFill>
        <p:spPr>
          <a:xfrm>
            <a:off x="25120" y="6384234"/>
            <a:ext cx="1818618" cy="455183"/>
          </a:xfrm>
          <a:prstGeom prst="rect">
            <a:avLst/>
          </a:prstGeom>
        </p:spPr>
      </p:pic>
    </p:spTree>
    <p:extLst>
      <p:ext uri="{BB962C8B-B14F-4D97-AF65-F5344CB8AC3E}">
        <p14:creationId xmlns:p14="http://schemas.microsoft.com/office/powerpoint/2010/main" val="360149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4B8A0F-CA30-1042-8437-420EAF5DE4D3}"/>
              </a:ext>
            </a:extLst>
          </p:cNvPr>
          <p:cNvCxnSpPr>
            <a:cxnSpLocks/>
          </p:cNvCxnSpPr>
          <p:nvPr/>
        </p:nvCxnSpPr>
        <p:spPr>
          <a:xfrm>
            <a:off x="1152950" y="3557904"/>
            <a:ext cx="9758158" cy="0"/>
          </a:xfrm>
          <a:prstGeom prst="line">
            <a:avLst/>
          </a:prstGeom>
          <a:ln w="19050">
            <a:solidFill>
              <a:srgbClr val="008272"/>
            </a:solidFill>
          </a:ln>
        </p:spPr>
        <p:style>
          <a:lnRef idx="1">
            <a:schemeClr val="accent1"/>
          </a:lnRef>
          <a:fillRef idx="0">
            <a:schemeClr val="accent1"/>
          </a:fillRef>
          <a:effectRef idx="0">
            <a:schemeClr val="accent1"/>
          </a:effectRef>
          <a:fontRef idx="minor">
            <a:schemeClr val="tx1"/>
          </a:fontRef>
        </p:style>
      </p:cxnSp>
      <p:sp>
        <p:nvSpPr>
          <p:cNvPr id="5" name="Slide Number">
            <a:extLst>
              <a:ext uri="{FF2B5EF4-FFF2-40B4-BE49-F238E27FC236}">
                <a16:creationId xmlns:a16="http://schemas.microsoft.com/office/drawing/2014/main" id="{DC5F06C7-8CF2-3047-93CF-35658AA24949}"/>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3C3C41"/>
                </a:solidFill>
              </a:rPr>
              <a:pPr/>
              <a:t>6</a:t>
            </a:fld>
            <a:endParaRPr lang="en-US" dirty="0">
              <a:solidFill>
                <a:srgbClr val="3C3C41"/>
              </a:solidFill>
            </a:endParaRP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091807"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How we can set up new </a:t>
            </a:r>
            <a:b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team members for success</a:t>
            </a:r>
          </a:p>
        </p:txBody>
      </p:sp>
      <p:pic>
        <p:nvPicPr>
          <p:cNvPr id="15" name="Picture 14">
            <a:extLst>
              <a:ext uri="{FF2B5EF4-FFF2-40B4-BE49-F238E27FC236}">
                <a16:creationId xmlns:a16="http://schemas.microsoft.com/office/drawing/2014/main" id="{0ED025B2-F707-0845-AFF4-6C0E34422178}"/>
              </a:ext>
            </a:extLst>
          </p:cNvPr>
          <p:cNvPicPr>
            <a:picLocks noChangeAspect="1"/>
          </p:cNvPicPr>
          <p:nvPr/>
        </p:nvPicPr>
        <p:blipFill>
          <a:blip r:embed="rId3"/>
          <a:stretch>
            <a:fillRect/>
          </a:stretch>
        </p:blipFill>
        <p:spPr>
          <a:xfrm>
            <a:off x="25120" y="6385564"/>
            <a:ext cx="1813302" cy="453853"/>
          </a:xfrm>
          <a:prstGeom prst="rect">
            <a:avLst/>
          </a:prstGeom>
        </p:spPr>
      </p:pic>
      <p:sp>
        <p:nvSpPr>
          <p:cNvPr id="13" name="TextBox 12">
            <a:extLst>
              <a:ext uri="{FF2B5EF4-FFF2-40B4-BE49-F238E27FC236}">
                <a16:creationId xmlns:a16="http://schemas.microsoft.com/office/drawing/2014/main" id="{D3630198-8710-B24F-81CD-4698A1C982EA}"/>
              </a:ext>
            </a:extLst>
          </p:cNvPr>
          <p:cNvSpPr txBox="1"/>
          <p:nvPr/>
        </p:nvSpPr>
        <p:spPr>
          <a:xfrm>
            <a:off x="539900" y="2210112"/>
            <a:ext cx="6250866" cy="524374"/>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Five steps to effective onboarding:</a:t>
            </a:r>
            <a:endParaRPr lang="en-US" sz="16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A73389D3-CBAE-F440-A2B1-831E956EB9BE}"/>
              </a:ext>
            </a:extLst>
          </p:cNvPr>
          <p:cNvSpPr txBox="1"/>
          <p:nvPr/>
        </p:nvSpPr>
        <p:spPr>
          <a:xfrm>
            <a:off x="467480" y="5708325"/>
            <a:ext cx="9414329" cy="417831"/>
          </a:xfrm>
          <a:prstGeom prst="rect">
            <a:avLst/>
          </a:prstGeom>
          <a:noFill/>
        </p:spPr>
        <p:txBody>
          <a:bodyPr wrap="square" rtlCol="0">
            <a:noAutofit/>
          </a:bodyPr>
          <a:lstStyle/>
          <a:p>
            <a:r>
              <a:rPr lang="en-US" sz="2400" b="1" dirty="0">
                <a:solidFill>
                  <a:srgbClr val="3C3C41"/>
                </a:solidFill>
                <a:latin typeface="Segoe UI" panose="020B0502040204020203" pitchFamily="34" charset="0"/>
                <a:ea typeface="Segoe UI" panose="020B0502040204020203" pitchFamily="34" charset="0"/>
                <a:cs typeface="Segoe UI" panose="020B0502040204020203" pitchFamily="34" charset="0"/>
              </a:rPr>
              <a:t>The result: </a:t>
            </a:r>
            <a: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t>accelerated time to productivity and impact.</a:t>
            </a: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8EC246FD-B712-F443-8DCA-5FF6CFC0F78E}"/>
              </a:ext>
            </a:extLst>
          </p:cNvPr>
          <p:cNvGrpSpPr/>
          <p:nvPr/>
        </p:nvGrpSpPr>
        <p:grpSpPr>
          <a:xfrm>
            <a:off x="835032" y="3229256"/>
            <a:ext cx="635837" cy="635837"/>
            <a:chOff x="613852" y="3090356"/>
            <a:chExt cx="635837" cy="635837"/>
          </a:xfrm>
        </p:grpSpPr>
        <p:sp>
          <p:nvSpPr>
            <p:cNvPr id="23" name="Oval 22">
              <a:extLst>
                <a:ext uri="{FF2B5EF4-FFF2-40B4-BE49-F238E27FC236}">
                  <a16:creationId xmlns:a16="http://schemas.microsoft.com/office/drawing/2014/main" id="{18BCF472-7459-8A41-8FE6-EFC61CA59DFB}"/>
                </a:ext>
              </a:extLst>
            </p:cNvPr>
            <p:cNvSpPr/>
            <p:nvPr/>
          </p:nvSpPr>
          <p:spPr bwMode="auto">
            <a:xfrm>
              <a:off x="613852" y="3090356"/>
              <a:ext cx="635837" cy="635837"/>
            </a:xfrm>
            <a:prstGeom prst="ellipse">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Rectangle 1">
              <a:extLst>
                <a:ext uri="{FF2B5EF4-FFF2-40B4-BE49-F238E27FC236}">
                  <a16:creationId xmlns:a16="http://schemas.microsoft.com/office/drawing/2014/main" id="{9BBA5E35-FD76-9342-A7DC-FEB2B0375A82}"/>
                </a:ext>
              </a:extLst>
            </p:cNvPr>
            <p:cNvSpPr/>
            <p:nvPr/>
          </p:nvSpPr>
          <p:spPr>
            <a:xfrm>
              <a:off x="772111" y="3234338"/>
              <a:ext cx="319318"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1</a:t>
              </a:r>
              <a:endParaRPr lang="en-US" dirty="0">
                <a:solidFill>
                  <a:schemeClr val="bg1"/>
                </a:solidFill>
              </a:endParaRPr>
            </a:p>
          </p:txBody>
        </p:sp>
      </p:grpSp>
      <p:grpSp>
        <p:nvGrpSpPr>
          <p:cNvPr id="7" name="Group 6">
            <a:extLst>
              <a:ext uri="{FF2B5EF4-FFF2-40B4-BE49-F238E27FC236}">
                <a16:creationId xmlns:a16="http://schemas.microsoft.com/office/drawing/2014/main" id="{56FC597A-902B-CF4B-A2F4-804DAA2021C1}"/>
              </a:ext>
            </a:extLst>
          </p:cNvPr>
          <p:cNvGrpSpPr/>
          <p:nvPr/>
        </p:nvGrpSpPr>
        <p:grpSpPr>
          <a:xfrm>
            <a:off x="3274572" y="3229256"/>
            <a:ext cx="635837" cy="635837"/>
            <a:chOff x="1863918" y="3090356"/>
            <a:chExt cx="635837" cy="635837"/>
          </a:xfrm>
        </p:grpSpPr>
        <p:sp>
          <p:nvSpPr>
            <p:cNvPr id="25" name="Oval 24">
              <a:extLst>
                <a:ext uri="{FF2B5EF4-FFF2-40B4-BE49-F238E27FC236}">
                  <a16:creationId xmlns:a16="http://schemas.microsoft.com/office/drawing/2014/main" id="{CD0BF2C6-E1A5-7144-9AD3-0A200A2C2B5D}"/>
                </a:ext>
              </a:extLst>
            </p:cNvPr>
            <p:cNvSpPr/>
            <p:nvPr/>
          </p:nvSpPr>
          <p:spPr bwMode="auto">
            <a:xfrm>
              <a:off x="1863918" y="3090356"/>
              <a:ext cx="635837" cy="635837"/>
            </a:xfrm>
            <a:prstGeom prst="ellipse">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Rectangle 25">
              <a:extLst>
                <a:ext uri="{FF2B5EF4-FFF2-40B4-BE49-F238E27FC236}">
                  <a16:creationId xmlns:a16="http://schemas.microsoft.com/office/drawing/2014/main" id="{48FC0BF6-1D88-9E49-A620-B5B4326E9763}"/>
                </a:ext>
              </a:extLst>
            </p:cNvPr>
            <p:cNvSpPr/>
            <p:nvPr/>
          </p:nvSpPr>
          <p:spPr>
            <a:xfrm>
              <a:off x="2022177" y="3234338"/>
              <a:ext cx="319318"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2</a:t>
              </a:r>
              <a:endParaRPr lang="en-US" dirty="0">
                <a:solidFill>
                  <a:schemeClr val="bg1"/>
                </a:solidFill>
              </a:endParaRPr>
            </a:p>
          </p:txBody>
        </p:sp>
      </p:grpSp>
      <p:grpSp>
        <p:nvGrpSpPr>
          <p:cNvPr id="6" name="Group 5">
            <a:extLst>
              <a:ext uri="{FF2B5EF4-FFF2-40B4-BE49-F238E27FC236}">
                <a16:creationId xmlns:a16="http://schemas.microsoft.com/office/drawing/2014/main" id="{FA0F4CBD-F104-E749-BD97-6CCA05304FD4}"/>
              </a:ext>
            </a:extLst>
          </p:cNvPr>
          <p:cNvGrpSpPr/>
          <p:nvPr/>
        </p:nvGrpSpPr>
        <p:grpSpPr>
          <a:xfrm>
            <a:off x="5714111" y="3229256"/>
            <a:ext cx="635837" cy="635837"/>
            <a:chOff x="3553822" y="3090356"/>
            <a:chExt cx="635837" cy="635837"/>
          </a:xfrm>
        </p:grpSpPr>
        <p:sp>
          <p:nvSpPr>
            <p:cNvPr id="27" name="Oval 26">
              <a:extLst>
                <a:ext uri="{FF2B5EF4-FFF2-40B4-BE49-F238E27FC236}">
                  <a16:creationId xmlns:a16="http://schemas.microsoft.com/office/drawing/2014/main" id="{2E686BDD-C9EC-7147-97DF-C9348659B4A6}"/>
                </a:ext>
              </a:extLst>
            </p:cNvPr>
            <p:cNvSpPr/>
            <p:nvPr/>
          </p:nvSpPr>
          <p:spPr bwMode="auto">
            <a:xfrm>
              <a:off x="3553822" y="3090356"/>
              <a:ext cx="635837" cy="635837"/>
            </a:xfrm>
            <a:prstGeom prst="ellipse">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Rectangle 27">
              <a:extLst>
                <a:ext uri="{FF2B5EF4-FFF2-40B4-BE49-F238E27FC236}">
                  <a16:creationId xmlns:a16="http://schemas.microsoft.com/office/drawing/2014/main" id="{8504AB4F-0505-324E-A076-BF8B773BF918}"/>
                </a:ext>
              </a:extLst>
            </p:cNvPr>
            <p:cNvSpPr/>
            <p:nvPr/>
          </p:nvSpPr>
          <p:spPr>
            <a:xfrm>
              <a:off x="3712081" y="3234338"/>
              <a:ext cx="319318"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3</a:t>
              </a:r>
              <a:endParaRPr lang="en-US" dirty="0">
                <a:solidFill>
                  <a:schemeClr val="bg1"/>
                </a:solidFill>
              </a:endParaRPr>
            </a:p>
          </p:txBody>
        </p:sp>
      </p:grpSp>
      <p:grpSp>
        <p:nvGrpSpPr>
          <p:cNvPr id="4" name="Group 3">
            <a:extLst>
              <a:ext uri="{FF2B5EF4-FFF2-40B4-BE49-F238E27FC236}">
                <a16:creationId xmlns:a16="http://schemas.microsoft.com/office/drawing/2014/main" id="{9BBD362C-942D-6449-93F7-DA5C1FD48023}"/>
              </a:ext>
            </a:extLst>
          </p:cNvPr>
          <p:cNvGrpSpPr/>
          <p:nvPr/>
        </p:nvGrpSpPr>
        <p:grpSpPr>
          <a:xfrm>
            <a:off x="8153650" y="3229256"/>
            <a:ext cx="635837" cy="635837"/>
            <a:chOff x="4757589" y="3090356"/>
            <a:chExt cx="635837" cy="635837"/>
          </a:xfrm>
        </p:grpSpPr>
        <p:sp>
          <p:nvSpPr>
            <p:cNvPr id="29" name="Oval 28">
              <a:extLst>
                <a:ext uri="{FF2B5EF4-FFF2-40B4-BE49-F238E27FC236}">
                  <a16:creationId xmlns:a16="http://schemas.microsoft.com/office/drawing/2014/main" id="{DF08564B-BD23-8742-B80D-7FA0D053320E}"/>
                </a:ext>
              </a:extLst>
            </p:cNvPr>
            <p:cNvSpPr/>
            <p:nvPr/>
          </p:nvSpPr>
          <p:spPr bwMode="auto">
            <a:xfrm>
              <a:off x="4757589" y="3090356"/>
              <a:ext cx="635837" cy="635837"/>
            </a:xfrm>
            <a:prstGeom prst="ellipse">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Rectangle 29">
              <a:extLst>
                <a:ext uri="{FF2B5EF4-FFF2-40B4-BE49-F238E27FC236}">
                  <a16:creationId xmlns:a16="http://schemas.microsoft.com/office/drawing/2014/main" id="{C20DD4D6-12B5-3944-B83F-99DDAB4DDB10}"/>
                </a:ext>
              </a:extLst>
            </p:cNvPr>
            <p:cNvSpPr/>
            <p:nvPr/>
          </p:nvSpPr>
          <p:spPr>
            <a:xfrm>
              <a:off x="4915848" y="3234338"/>
              <a:ext cx="319318"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4</a:t>
              </a:r>
              <a:endParaRPr lang="en-US" dirty="0">
                <a:solidFill>
                  <a:schemeClr val="bg1"/>
                </a:solidFill>
              </a:endParaRPr>
            </a:p>
          </p:txBody>
        </p:sp>
      </p:grpSp>
      <p:grpSp>
        <p:nvGrpSpPr>
          <p:cNvPr id="3" name="Group 2">
            <a:extLst>
              <a:ext uri="{FF2B5EF4-FFF2-40B4-BE49-F238E27FC236}">
                <a16:creationId xmlns:a16="http://schemas.microsoft.com/office/drawing/2014/main" id="{2C2AA359-7B97-4041-BB0D-5094FEF5EE39}"/>
              </a:ext>
            </a:extLst>
          </p:cNvPr>
          <p:cNvGrpSpPr/>
          <p:nvPr/>
        </p:nvGrpSpPr>
        <p:grpSpPr>
          <a:xfrm>
            <a:off x="10593190" y="3229256"/>
            <a:ext cx="635837" cy="635837"/>
            <a:chOff x="6100252" y="3090356"/>
            <a:chExt cx="635837" cy="635837"/>
          </a:xfrm>
        </p:grpSpPr>
        <p:sp>
          <p:nvSpPr>
            <p:cNvPr id="31" name="Oval 30">
              <a:extLst>
                <a:ext uri="{FF2B5EF4-FFF2-40B4-BE49-F238E27FC236}">
                  <a16:creationId xmlns:a16="http://schemas.microsoft.com/office/drawing/2014/main" id="{AE542A80-27CB-EA44-8BD9-1780FCA9D5A8}"/>
                </a:ext>
              </a:extLst>
            </p:cNvPr>
            <p:cNvSpPr/>
            <p:nvPr/>
          </p:nvSpPr>
          <p:spPr bwMode="auto">
            <a:xfrm>
              <a:off x="6100252" y="3090356"/>
              <a:ext cx="635837" cy="635837"/>
            </a:xfrm>
            <a:prstGeom prst="ellipse">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IN"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Rectangle 31">
              <a:extLst>
                <a:ext uri="{FF2B5EF4-FFF2-40B4-BE49-F238E27FC236}">
                  <a16:creationId xmlns:a16="http://schemas.microsoft.com/office/drawing/2014/main" id="{23B3B77E-F3E9-7241-8FAE-E71824A05556}"/>
                </a:ext>
              </a:extLst>
            </p:cNvPr>
            <p:cNvSpPr/>
            <p:nvPr/>
          </p:nvSpPr>
          <p:spPr>
            <a:xfrm>
              <a:off x="6258511" y="3234338"/>
              <a:ext cx="319318" cy="369332"/>
            </a:xfrm>
            <a:prstGeom prst="rect">
              <a:avLst/>
            </a:prstGeom>
          </p:spPr>
          <p:txBody>
            <a:bodyPr wrap="none">
              <a:spAutoFit/>
            </a:bodyPr>
            <a:lstStyle/>
            <a:p>
              <a:r>
                <a:rPr lang="en-US" b="1" dirty="0">
                  <a:solidFill>
                    <a:schemeClr val="bg1"/>
                  </a:solidFill>
                  <a:latin typeface="Segoe UI" panose="020B0502040204020203" pitchFamily="34" charset="0"/>
                  <a:ea typeface="Segoe UI" panose="020B0502040204020203" pitchFamily="34" charset="0"/>
                  <a:cs typeface="Segoe UI" panose="020B0502040204020203" pitchFamily="34" charset="0"/>
                </a:rPr>
                <a:t>5</a:t>
              </a:r>
              <a:endParaRPr lang="en-US" dirty="0">
                <a:solidFill>
                  <a:schemeClr val="bg1"/>
                </a:solidFill>
              </a:endParaRPr>
            </a:p>
          </p:txBody>
        </p:sp>
      </p:grpSp>
      <p:sp>
        <p:nvSpPr>
          <p:cNvPr id="33" name="TextBox 32">
            <a:extLst>
              <a:ext uri="{FF2B5EF4-FFF2-40B4-BE49-F238E27FC236}">
                <a16:creationId xmlns:a16="http://schemas.microsoft.com/office/drawing/2014/main" id="{73D15D8B-0052-184F-802A-5A38A32A8E0C}"/>
              </a:ext>
            </a:extLst>
          </p:cNvPr>
          <p:cNvSpPr txBox="1"/>
          <p:nvPr/>
        </p:nvSpPr>
        <p:spPr>
          <a:xfrm>
            <a:off x="467480" y="4018897"/>
            <a:ext cx="1370942" cy="1304837"/>
          </a:xfrm>
          <a:prstGeom prst="rect">
            <a:avLst/>
          </a:prstGeom>
          <a:noFill/>
        </p:spPr>
        <p:txBody>
          <a:bodyPr wrap="square" rtlCol="0">
            <a:noAutofit/>
          </a:bodyPr>
          <a:lstStyle/>
          <a:p>
            <a:pPr algn="ctr"/>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Welcome</a:t>
            </a:r>
          </a:p>
          <a:p>
            <a:pPr algn="ct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Standardize a </a:t>
            </a: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role-based process that begins before the start date</a:t>
            </a:r>
            <a:endParaRPr lang="en-US" sz="10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5DF96CB6-D6A8-F146-827D-AD4AE77B7BD5}"/>
              </a:ext>
            </a:extLst>
          </p:cNvPr>
          <p:cNvSpPr txBox="1"/>
          <p:nvPr/>
        </p:nvSpPr>
        <p:spPr>
          <a:xfrm>
            <a:off x="2831157" y="4018897"/>
            <a:ext cx="1522666" cy="1304837"/>
          </a:xfrm>
          <a:prstGeom prst="rect">
            <a:avLst/>
          </a:prstGeom>
          <a:noFill/>
        </p:spPr>
        <p:txBody>
          <a:bodyPr wrap="square" rtlCol="0">
            <a:noAutofit/>
          </a:bodyPr>
          <a:lstStyle/>
          <a:p>
            <a:pPr algn="ctr"/>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Educate</a:t>
            </a:r>
          </a:p>
          <a:p>
            <a:pPr algn="ct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Provide hires with onboarding guides that map a comprehensive path to success</a:t>
            </a:r>
            <a:endParaRPr lang="en-US" sz="10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a:extLst>
              <a:ext uri="{FF2B5EF4-FFF2-40B4-BE49-F238E27FC236}">
                <a16:creationId xmlns:a16="http://schemas.microsoft.com/office/drawing/2014/main" id="{037E31B2-5D6F-F648-9F88-059D8D325D9A}"/>
              </a:ext>
            </a:extLst>
          </p:cNvPr>
          <p:cNvSpPr txBox="1"/>
          <p:nvPr/>
        </p:nvSpPr>
        <p:spPr>
          <a:xfrm>
            <a:off x="5404433" y="4018897"/>
            <a:ext cx="1302747" cy="1304837"/>
          </a:xfrm>
          <a:prstGeom prst="rect">
            <a:avLst/>
          </a:prstGeom>
          <a:noFill/>
        </p:spPr>
        <p:txBody>
          <a:bodyPr wrap="square" rtlCol="0">
            <a:noAutofit/>
          </a:bodyPr>
          <a:lstStyle/>
          <a:p>
            <a:pPr algn="ctr"/>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Connect</a:t>
            </a:r>
          </a:p>
          <a:p>
            <a:pPr algn="ct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Help new employees make cross-disciplinary connections quickly</a:t>
            </a:r>
            <a:endParaRPr lang="en-US" sz="10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36" name="TextBox 35">
            <a:extLst>
              <a:ext uri="{FF2B5EF4-FFF2-40B4-BE49-F238E27FC236}">
                <a16:creationId xmlns:a16="http://schemas.microsoft.com/office/drawing/2014/main" id="{09A0B366-0EC7-4B46-8D85-6963F32B78D8}"/>
              </a:ext>
            </a:extLst>
          </p:cNvPr>
          <p:cNvSpPr txBox="1"/>
          <p:nvPr/>
        </p:nvSpPr>
        <p:spPr>
          <a:xfrm>
            <a:off x="7710235" y="4018897"/>
            <a:ext cx="1522666" cy="1304837"/>
          </a:xfrm>
          <a:prstGeom prst="rect">
            <a:avLst/>
          </a:prstGeom>
          <a:noFill/>
        </p:spPr>
        <p:txBody>
          <a:bodyPr wrap="square" rtlCol="0">
            <a:noAutofit/>
          </a:bodyPr>
          <a:lstStyle/>
          <a:p>
            <a:pPr algn="ctr"/>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Immerse</a:t>
            </a:r>
          </a:p>
          <a:p>
            <a:pPr algn="ct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Give employees </a:t>
            </a: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on-demand access to what they need to be efficient and effective</a:t>
            </a:r>
            <a:endParaRPr lang="en-US" sz="10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A6DD6833-3F22-8C4D-9505-893B6DFA900F}"/>
              </a:ext>
            </a:extLst>
          </p:cNvPr>
          <p:cNvSpPr txBox="1"/>
          <p:nvPr/>
        </p:nvSpPr>
        <p:spPr>
          <a:xfrm>
            <a:off x="10149776" y="4018897"/>
            <a:ext cx="1522666" cy="1304837"/>
          </a:xfrm>
          <a:prstGeom prst="rect">
            <a:avLst/>
          </a:prstGeom>
          <a:noFill/>
        </p:spPr>
        <p:txBody>
          <a:bodyPr wrap="square" rtlCol="0">
            <a:noAutofit/>
          </a:bodyPr>
          <a:lstStyle/>
          <a:p>
            <a:pPr algn="ctr"/>
            <a:r>
              <a:rPr lang="en-US"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Insights</a:t>
            </a:r>
          </a:p>
          <a:p>
            <a:pPr algn="ctr"/>
            <a:b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1000" dirty="0">
                <a:solidFill>
                  <a:srgbClr val="3C3C41"/>
                </a:solidFill>
                <a:latin typeface="Segoe UI" panose="020B0502040204020203" pitchFamily="34" charset="0"/>
                <a:ea typeface="Segoe UI" panose="020B0502040204020203" pitchFamily="34" charset="0"/>
                <a:cs typeface="Segoe UI" panose="020B0502040204020203" pitchFamily="34" charset="0"/>
              </a:rPr>
              <a:t>Enable process improvements by tracking what’s working well and why</a:t>
            </a:r>
            <a:endParaRPr lang="en-US" sz="1000" b="1"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4439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079" r="24028" b="385"/>
          <a:stretch/>
        </p:blipFill>
        <p:spPr>
          <a:xfrm>
            <a:off x="9152473" y="2056058"/>
            <a:ext cx="2824575" cy="2645973"/>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5887" t="32447" r="54275" b="25577"/>
          <a:stretch/>
        </p:blipFill>
        <p:spPr>
          <a:xfrm>
            <a:off x="6227696" y="2074014"/>
            <a:ext cx="2827770" cy="2652045"/>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965" r="32826" b="12819"/>
          <a:stretch/>
        </p:blipFill>
        <p:spPr>
          <a:xfrm>
            <a:off x="3311439" y="2065035"/>
            <a:ext cx="2822445" cy="2636996"/>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45603" t="41148" r="20109" b="10474"/>
          <a:stretch/>
        </p:blipFill>
        <p:spPr>
          <a:xfrm>
            <a:off x="394648" y="2056058"/>
            <a:ext cx="2822445" cy="2654951"/>
          </a:xfrm>
          <a:prstGeom prst="rect">
            <a:avLst/>
          </a:prstGeom>
        </p:spPr>
      </p:pic>
      <p:sp>
        <p:nvSpPr>
          <p:cNvPr id="12" name="Rectangle 24"/>
          <p:cNvSpPr/>
          <p:nvPr/>
        </p:nvSpPr>
        <p:spPr bwMode="auto">
          <a:xfrm>
            <a:off x="394649" y="3501213"/>
            <a:ext cx="2822445" cy="1215189"/>
          </a:xfrm>
          <a:prstGeom prst="rect">
            <a:avLst/>
          </a:prstGeom>
          <a:gradFill flip="none" rotWithShape="1">
            <a:gsLst>
              <a:gs pos="0">
                <a:srgbClr val="000000"/>
              </a:gs>
              <a:gs pos="100000">
                <a:srgbClr val="000000">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b" anchorCtr="0" forceAA="0" compatLnSpc="1">
            <a:prstTxWarp prst="textNoShape">
              <a:avLst/>
            </a:prstTxWarp>
            <a:noAutofit/>
          </a:bodyPr>
          <a:lstStyle/>
          <a:p>
            <a:pPr marL="0" marR="0" lvl="0" indent="0" algn="l" defTabSz="914126" rtl="0" eaLnBrk="1" fontAlgn="auto" latinLnBrk="0" hangingPunct="1">
              <a:lnSpc>
                <a:spcPct val="100000"/>
              </a:lnSpc>
              <a:spcBef>
                <a:spcPts val="0"/>
              </a:spcBef>
              <a:spcAft>
                <a:spcPts val="588"/>
              </a:spcAft>
              <a:buClrTx/>
              <a:buSzTx/>
              <a:buFontTx/>
              <a:buNone/>
              <a:tabLst/>
              <a:defRPr/>
            </a:pPr>
            <a:r>
              <a:rPr kumimoji="0" lang="en-US" b="1" u="none" strike="noStrike" kern="1200" cap="none" spc="0" normalizeH="0" baseline="0" noProof="0" dirty="0">
                <a:ln>
                  <a:noFill/>
                </a:ln>
                <a:solidFill>
                  <a:prstClr val="white"/>
                </a:solidFill>
                <a:effectLst/>
                <a:uLnTx/>
                <a:uFillTx/>
                <a:latin typeface="Segoe UI Semibold" charset="0"/>
                <a:ea typeface="Segoe UI Semibold" charset="0"/>
                <a:cs typeface="Segoe UI Semibold" charset="0"/>
              </a:rPr>
              <a:t>Human Resources</a:t>
            </a:r>
          </a:p>
        </p:txBody>
      </p:sp>
      <p:sp>
        <p:nvSpPr>
          <p:cNvPr id="18" name="Rectangle 25"/>
          <p:cNvSpPr/>
          <p:nvPr/>
        </p:nvSpPr>
        <p:spPr bwMode="auto">
          <a:xfrm>
            <a:off x="3314634" y="3501213"/>
            <a:ext cx="2822445" cy="1215189"/>
          </a:xfrm>
          <a:prstGeom prst="rect">
            <a:avLst/>
          </a:prstGeom>
          <a:gradFill flip="none" rotWithShape="1">
            <a:gsLst>
              <a:gs pos="0">
                <a:srgbClr val="000000"/>
              </a:gs>
              <a:gs pos="100000">
                <a:srgbClr val="000000">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b" anchorCtr="0" forceAA="0" compatLnSpc="1">
            <a:prstTxWarp prst="textNoShape">
              <a:avLst/>
            </a:prstTxWarp>
            <a:noAutofit/>
          </a:bodyPr>
          <a:lstStyle/>
          <a:p>
            <a:pPr marL="0" marR="0" lvl="0" indent="0" algn="l" defTabSz="914126" rtl="0" eaLnBrk="1" fontAlgn="auto" latinLnBrk="0" hangingPunct="1">
              <a:lnSpc>
                <a:spcPct val="100000"/>
              </a:lnSpc>
              <a:spcBef>
                <a:spcPts val="0"/>
              </a:spcBef>
              <a:spcAft>
                <a:spcPts val="588"/>
              </a:spcAft>
              <a:buClrTx/>
              <a:buSzTx/>
              <a:buFontTx/>
              <a:buNone/>
              <a:tabLst/>
              <a:defRPr/>
            </a:pPr>
            <a:r>
              <a:rPr kumimoji="0" lang="en-US" b="1" u="none" strike="noStrike" kern="1200" cap="none" spc="0" normalizeH="0" baseline="0" noProof="0" dirty="0">
                <a:ln>
                  <a:noFill/>
                </a:ln>
                <a:solidFill>
                  <a:prstClr val="white"/>
                </a:solidFill>
                <a:effectLst/>
                <a:uLnTx/>
                <a:uFillTx/>
                <a:latin typeface="Segoe UI Semibold" charset="0"/>
                <a:ea typeface="Segoe UI Semibold" charset="0"/>
                <a:cs typeface="Segoe UI Semibold" charset="0"/>
              </a:rPr>
              <a:t>Hiring Manager</a:t>
            </a:r>
          </a:p>
        </p:txBody>
      </p:sp>
      <p:sp>
        <p:nvSpPr>
          <p:cNvPr id="19" name="Rectangle 25"/>
          <p:cNvSpPr/>
          <p:nvPr/>
        </p:nvSpPr>
        <p:spPr bwMode="auto">
          <a:xfrm>
            <a:off x="9154604" y="3501213"/>
            <a:ext cx="2822445" cy="1215189"/>
          </a:xfrm>
          <a:prstGeom prst="rect">
            <a:avLst/>
          </a:prstGeom>
          <a:gradFill flip="none" rotWithShape="1">
            <a:gsLst>
              <a:gs pos="0">
                <a:srgbClr val="000000"/>
              </a:gs>
              <a:gs pos="100000">
                <a:srgbClr val="000000">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b" anchorCtr="0" forceAA="0" compatLnSpc="1">
            <a:prstTxWarp prst="textNoShape">
              <a:avLst/>
            </a:prstTxWarp>
            <a:noAutofit/>
          </a:bodyPr>
          <a:lstStyle/>
          <a:p>
            <a:pPr lvl="0" defTabSz="914126">
              <a:spcAft>
                <a:spcPts val="588"/>
              </a:spcAft>
              <a:defRPr/>
            </a:pPr>
            <a:r>
              <a:rPr lang="en-US" b="1" dirty="0">
                <a:solidFill>
                  <a:prstClr val="white"/>
                </a:solidFill>
                <a:latin typeface="Segoe UI Semibold" charset="0"/>
                <a:ea typeface="Segoe UI Semibold" charset="0"/>
                <a:cs typeface="Segoe UI Semibold" charset="0"/>
              </a:rPr>
              <a:t>Team Members</a:t>
            </a:r>
            <a:endParaRPr kumimoji="0" lang="en-US" b="1" u="none" strike="noStrike" kern="1200" cap="none" spc="0" normalizeH="0" baseline="0" noProof="0" dirty="0">
              <a:ln>
                <a:noFill/>
              </a:ln>
              <a:solidFill>
                <a:prstClr val="white"/>
              </a:solidFill>
              <a:effectLst/>
              <a:uLnTx/>
              <a:uFillTx/>
              <a:latin typeface="Segoe UI Semibold" charset="0"/>
              <a:ea typeface="Segoe UI Semibold" charset="0"/>
              <a:cs typeface="Segoe UI Semibold" charset="0"/>
            </a:endParaRPr>
          </a:p>
        </p:txBody>
      </p:sp>
      <p:sp>
        <p:nvSpPr>
          <p:cNvPr id="2" name="Slide Number Placeholder 1"/>
          <p:cNvSpPr>
            <a:spLocks noGrp="1"/>
          </p:cNvSpPr>
          <p:nvPr>
            <p:ph type="sldNum" sz="quarter" idx="15"/>
          </p:nvPr>
        </p:nvSpPr>
        <p:spPr/>
        <p:txBody>
          <a:bodyPr/>
          <a:lstStyle/>
          <a:p>
            <a:pPr marL="0" marR="0" lvl="0" indent="0" algn="r" defTabSz="1088105"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1088105"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505050"/>
              </a:solidFill>
              <a:effectLst/>
              <a:uLnTx/>
              <a:uFillTx/>
              <a:latin typeface="Segoe UI" pitchFamily="34" charset="0"/>
              <a:cs typeface="Segoe UI" pitchFamily="34" charset="0"/>
            </a:endParaRPr>
          </a:p>
        </p:txBody>
      </p:sp>
      <p:grpSp>
        <p:nvGrpSpPr>
          <p:cNvPr id="6" name="Group 5"/>
          <p:cNvGrpSpPr/>
          <p:nvPr/>
        </p:nvGrpSpPr>
        <p:grpSpPr>
          <a:xfrm>
            <a:off x="394649" y="4711010"/>
            <a:ext cx="11582399" cy="1728364"/>
            <a:chOff x="303213" y="4186989"/>
            <a:chExt cx="11582399" cy="2296255"/>
          </a:xfrm>
        </p:grpSpPr>
        <p:sp>
          <p:nvSpPr>
            <p:cNvPr id="13" name="Rectangle 24"/>
            <p:cNvSpPr/>
            <p:nvPr/>
          </p:nvSpPr>
          <p:spPr bwMode="auto">
            <a:xfrm>
              <a:off x="303213" y="4193233"/>
              <a:ext cx="2822445" cy="2290011"/>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spcBef>
                  <a:spcPts val="600"/>
                </a:spcBef>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Redesign the onboarding experience and build best practice templates</a:t>
              </a:r>
            </a:p>
            <a:p>
              <a:pPr>
                <a:spcBef>
                  <a:spcPts val="600"/>
                </a:spcBef>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Include company culture, vision, and mission in all strategy documents. </a:t>
              </a:r>
            </a:p>
          </p:txBody>
        </p:sp>
        <p:sp>
          <p:nvSpPr>
            <p:cNvPr id="14" name="Rectangle 25"/>
            <p:cNvSpPr/>
            <p:nvPr/>
          </p:nvSpPr>
          <p:spPr bwMode="auto">
            <a:xfrm>
              <a:off x="6143183" y="4186989"/>
              <a:ext cx="2822445" cy="2290011"/>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lvl="0" defTabSz="914126">
                <a:spcAft>
                  <a:spcPts val="588"/>
                </a:spcAft>
                <a:defRPr/>
              </a:pPr>
              <a:r>
                <a:rPr lang="en-US" sz="1400" dirty="0">
                  <a:solidFill>
                    <a:schemeClr val="bg1"/>
                  </a:solidFill>
                </a:rPr>
                <a:t>Provide team-specific onboarding tasks required of each new employee</a:t>
              </a:r>
            </a:p>
          </p:txBody>
        </p:sp>
        <p:sp>
          <p:nvSpPr>
            <p:cNvPr id="15" name="Rectangle 25"/>
            <p:cNvSpPr/>
            <p:nvPr/>
          </p:nvSpPr>
          <p:spPr bwMode="auto">
            <a:xfrm>
              <a:off x="3223198" y="4193233"/>
              <a:ext cx="2822445" cy="2290011"/>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a:spcBef>
                  <a:spcPts val="600"/>
                </a:spcBef>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Personalize templates with team priorities and growth plans for each role</a:t>
              </a:r>
            </a:p>
          </p:txBody>
        </p:sp>
        <p:sp>
          <p:nvSpPr>
            <p:cNvPr id="16" name="Rectangle 25"/>
            <p:cNvSpPr/>
            <p:nvPr/>
          </p:nvSpPr>
          <p:spPr bwMode="auto">
            <a:xfrm>
              <a:off x="9063167" y="4193233"/>
              <a:ext cx="2822445" cy="2290011"/>
            </a:xfrm>
            <a:prstGeom prst="rect">
              <a:avLst/>
            </a:prstGeom>
            <a:solidFill>
              <a:srgbClr val="00827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t" anchorCtr="0" forceAA="0" compatLnSpc="1">
              <a:prstTxWarp prst="textNoShape">
                <a:avLst/>
              </a:prstTxWarp>
              <a:noAutofit/>
            </a:bodyPr>
            <a:lstStyle/>
            <a:p>
              <a:pPr lvl="0" defTabSz="914126">
                <a:spcAft>
                  <a:spcPts val="588"/>
                </a:spcAft>
                <a:defRPr/>
              </a:pPr>
              <a:r>
                <a:rPr lang="en-US" sz="1400" dirty="0">
                  <a:solidFill>
                    <a:prstClr val="white"/>
                  </a:solidFill>
                </a:rPr>
                <a:t>Get connected early by offering success tips for new team members</a:t>
              </a:r>
            </a:p>
          </p:txBody>
        </p:sp>
      </p:grpSp>
      <p:sp>
        <p:nvSpPr>
          <p:cNvPr id="20" name="Rectangle 25">
            <a:extLst>
              <a:ext uri="{FF2B5EF4-FFF2-40B4-BE49-F238E27FC236}">
                <a16:creationId xmlns:a16="http://schemas.microsoft.com/office/drawing/2014/main" id="{C6BA26C9-F7EF-4544-93E5-E8D631B01AB3}"/>
              </a:ext>
            </a:extLst>
          </p:cNvPr>
          <p:cNvSpPr/>
          <p:nvPr/>
        </p:nvSpPr>
        <p:spPr bwMode="auto">
          <a:xfrm>
            <a:off x="6233554" y="3504335"/>
            <a:ext cx="2822445" cy="1215189"/>
          </a:xfrm>
          <a:prstGeom prst="rect">
            <a:avLst/>
          </a:prstGeom>
          <a:gradFill flip="none" rotWithShape="1">
            <a:gsLst>
              <a:gs pos="0">
                <a:srgbClr val="000000"/>
              </a:gs>
              <a:gs pos="100000">
                <a:srgbClr val="000000">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91440" rIns="137160" bIns="91440" numCol="1" spcCol="0" rtlCol="0" fromWordArt="0" anchor="b" anchorCtr="0" forceAA="0" compatLnSpc="1">
            <a:prstTxWarp prst="textNoShape">
              <a:avLst/>
            </a:prstTxWarp>
            <a:noAutofit/>
          </a:bodyPr>
          <a:lstStyle/>
          <a:p>
            <a:pPr lvl="0" defTabSz="914126">
              <a:spcAft>
                <a:spcPts val="588"/>
              </a:spcAft>
              <a:defRPr/>
            </a:pPr>
            <a:r>
              <a:rPr lang="en-US" b="1" dirty="0">
                <a:solidFill>
                  <a:prstClr val="white"/>
                </a:solidFill>
                <a:latin typeface="Segoe UI Semibold" charset="0"/>
                <a:ea typeface="Segoe UI Semibold" charset="0"/>
                <a:cs typeface="Segoe UI Semibold" charset="0"/>
              </a:rPr>
              <a:t>Key Stakeholders</a:t>
            </a:r>
            <a:endParaRPr kumimoji="0" lang="en-US" b="1" u="none" strike="noStrike" kern="1200" cap="none" spc="0" normalizeH="0" baseline="0" noProof="0" dirty="0">
              <a:ln>
                <a:noFill/>
              </a:ln>
              <a:solidFill>
                <a:prstClr val="white"/>
              </a:solidFill>
              <a:effectLst/>
              <a:uLnTx/>
              <a:uFillTx/>
              <a:latin typeface="Segoe UI Semibold" charset="0"/>
              <a:ea typeface="Segoe UI Semibold" charset="0"/>
              <a:cs typeface="Segoe UI Semibold" charset="0"/>
            </a:endParaRPr>
          </a:p>
        </p:txBody>
      </p:sp>
      <p:sp>
        <p:nvSpPr>
          <p:cNvPr id="21" name="TextBox 20">
            <a:extLst>
              <a:ext uri="{FF2B5EF4-FFF2-40B4-BE49-F238E27FC236}">
                <a16:creationId xmlns:a16="http://schemas.microsoft.com/office/drawing/2014/main" id="{80FBF67B-E484-654E-8CBB-D6E40BF7C520}"/>
              </a:ext>
            </a:extLst>
          </p:cNvPr>
          <p:cNvSpPr txBox="1"/>
          <p:nvPr/>
        </p:nvSpPr>
        <p:spPr>
          <a:xfrm>
            <a:off x="539900" y="1248828"/>
            <a:ext cx="8129538" cy="543915"/>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Enable our team with the right processes and technology:</a:t>
            </a:r>
            <a:endPar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p:txBody>
      </p:sp>
      <p:sp>
        <p:nvSpPr>
          <p:cNvPr id="22" name="TextBox 21">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Getting the right people involved</a:t>
            </a:r>
          </a:p>
        </p:txBody>
      </p:sp>
    </p:spTree>
    <p:extLst>
      <p:ext uri="{BB962C8B-B14F-4D97-AF65-F5344CB8AC3E}">
        <p14:creationId xmlns:p14="http://schemas.microsoft.com/office/powerpoint/2010/main" val="100266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A6F727-6543-CB47-A362-F08E4BE5334C}"/>
              </a:ext>
            </a:extLst>
          </p:cNvPr>
          <p:cNvSpPr/>
          <p:nvPr/>
        </p:nvSpPr>
        <p:spPr>
          <a:xfrm>
            <a:off x="1" y="0"/>
            <a:ext cx="12200064" cy="6857999"/>
          </a:xfrm>
          <a:prstGeom prst="rect">
            <a:avLst/>
          </a:prstGeom>
          <a:solidFill>
            <a:srgbClr val="3C3C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41"/>
                </a:solidFill>
              </a:rPr>
              <a:t> </a:t>
            </a:r>
          </a:p>
        </p:txBody>
      </p:sp>
      <p:sp>
        <p:nvSpPr>
          <p:cNvPr id="16" name="TextBox 15">
            <a:extLst>
              <a:ext uri="{FF2B5EF4-FFF2-40B4-BE49-F238E27FC236}">
                <a16:creationId xmlns:a16="http://schemas.microsoft.com/office/drawing/2014/main" id="{D63CE1CF-C021-B647-8CBC-304ED1EECAF8}"/>
              </a:ext>
            </a:extLst>
          </p:cNvPr>
          <p:cNvSpPr txBox="1"/>
          <p:nvPr/>
        </p:nvSpPr>
        <p:spPr>
          <a:xfrm>
            <a:off x="539899" y="3041463"/>
            <a:ext cx="9287007" cy="775071"/>
          </a:xfrm>
          <a:prstGeom prst="rect">
            <a:avLst/>
          </a:prstGeom>
          <a:noFill/>
        </p:spPr>
        <p:txBody>
          <a:bodyPr wrap="square" rtlCol="0">
            <a:noAutofit/>
          </a:bodyPr>
          <a:lstStyle/>
          <a:p>
            <a:r>
              <a:rPr lang="en-US" sz="4400" b="1" dirty="0">
                <a:solidFill>
                  <a:schemeClr val="bg1"/>
                </a:solidFill>
                <a:latin typeface="Segoe UI Semibold" panose="020B0502040204020203" pitchFamily="34" charset="0"/>
                <a:ea typeface="Segoe UI Semibold" panose="020B0502040204020203" pitchFamily="34" charset="0"/>
                <a:cs typeface="Segoe UI Semibold" panose="020B0502040204020203" pitchFamily="34" charset="0"/>
              </a:rPr>
              <a:t>Dynamics 365 for Talent: </a:t>
            </a:r>
            <a:r>
              <a:rPr lang="en-US" sz="4400" b="1" dirty="0">
                <a:solidFill>
                  <a:srgbClr val="30E5D0"/>
                </a:solidFill>
                <a:latin typeface="Segoe UI Semibold" panose="020B0502040204020203" pitchFamily="34" charset="0"/>
                <a:ea typeface="Segoe UI Semibold" panose="020B0502040204020203" pitchFamily="34" charset="0"/>
                <a:cs typeface="Segoe UI Semibold" panose="020B0502040204020203" pitchFamily="34" charset="0"/>
              </a:rPr>
              <a:t>Onboard</a:t>
            </a:r>
          </a:p>
        </p:txBody>
      </p:sp>
      <p:sp>
        <p:nvSpPr>
          <p:cNvPr id="5" name="Slide Number">
            <a:extLst>
              <a:ext uri="{FF2B5EF4-FFF2-40B4-BE49-F238E27FC236}">
                <a16:creationId xmlns:a16="http://schemas.microsoft.com/office/drawing/2014/main" id="{DC5F06C7-8CF2-3047-93CF-35658AA24949}"/>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chemeClr val="bg1"/>
                </a:solidFill>
              </a:rPr>
              <a:pPr/>
              <a:t>8</a:t>
            </a:fld>
            <a:endParaRPr lang="en-US" dirty="0">
              <a:solidFill>
                <a:schemeClr val="bg1"/>
              </a:solidFill>
            </a:endParaRPr>
          </a:p>
        </p:txBody>
      </p:sp>
      <p:pic>
        <p:nvPicPr>
          <p:cNvPr id="7" name="Picture 6">
            <a:extLst>
              <a:ext uri="{FF2B5EF4-FFF2-40B4-BE49-F238E27FC236}">
                <a16:creationId xmlns:a16="http://schemas.microsoft.com/office/drawing/2014/main" id="{A193015E-4222-4A44-86F2-A27D17992920}"/>
              </a:ext>
            </a:extLst>
          </p:cNvPr>
          <p:cNvPicPr>
            <a:picLocks noChangeAspect="1"/>
          </p:cNvPicPr>
          <p:nvPr/>
        </p:nvPicPr>
        <p:blipFill>
          <a:blip r:embed="rId3"/>
          <a:stretch>
            <a:fillRect/>
          </a:stretch>
        </p:blipFill>
        <p:spPr>
          <a:xfrm>
            <a:off x="25120" y="6384234"/>
            <a:ext cx="1818618" cy="455183"/>
          </a:xfrm>
          <a:prstGeom prst="rect">
            <a:avLst/>
          </a:prstGeom>
        </p:spPr>
      </p:pic>
    </p:spTree>
    <p:extLst>
      <p:ext uri="{BB962C8B-B14F-4D97-AF65-F5344CB8AC3E}">
        <p14:creationId xmlns:p14="http://schemas.microsoft.com/office/powerpoint/2010/main" val="327724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a:extLst>
              <a:ext uri="{FF2B5EF4-FFF2-40B4-BE49-F238E27FC236}">
                <a16:creationId xmlns:a16="http://schemas.microsoft.com/office/drawing/2014/main" id="{56AF3183-7458-F949-A763-107EE30D05A5}"/>
              </a:ext>
            </a:extLst>
          </p:cNvPr>
          <p:cNvPicPr>
            <a:picLocks noChangeAspect="1"/>
          </p:cNvPicPr>
          <p:nvPr/>
        </p:nvPicPr>
        <p:blipFill rotWithShape="1">
          <a:blip r:embed="rId3">
            <a:extLst>
              <a:ext uri="{28A0092B-C50C-407E-A947-70E740481C1C}">
                <a14:useLocalDpi xmlns:a14="http://schemas.microsoft.com/office/drawing/2010/main" val="0"/>
              </a:ext>
            </a:extLst>
          </a:blip>
          <a:srcRect l="67410" t="34089" r="17743" b="679"/>
          <a:stretch/>
        </p:blipFill>
        <p:spPr>
          <a:xfrm>
            <a:off x="9850056" y="0"/>
            <a:ext cx="2341944" cy="6858000"/>
          </a:xfrm>
          <a:prstGeom prst="rect">
            <a:avLst/>
          </a:prstGeom>
        </p:spPr>
      </p:pic>
      <p:sp>
        <p:nvSpPr>
          <p:cNvPr id="10" name="TextBox 9">
            <a:extLst>
              <a:ext uri="{FF2B5EF4-FFF2-40B4-BE49-F238E27FC236}">
                <a16:creationId xmlns:a16="http://schemas.microsoft.com/office/drawing/2014/main" id="{80FBF67B-E484-654E-8CBB-D6E40BF7C520}"/>
              </a:ext>
            </a:extLst>
          </p:cNvPr>
          <p:cNvSpPr txBox="1"/>
          <p:nvPr/>
        </p:nvSpPr>
        <p:spPr>
          <a:xfrm>
            <a:off x="539899" y="2210111"/>
            <a:ext cx="8208175" cy="2951491"/>
          </a:xfrm>
          <a:prstGeom prst="rect">
            <a:avLst/>
          </a:prstGeom>
          <a:noFill/>
        </p:spPr>
        <p:txBody>
          <a:bodyPr wrap="square" rtlCol="0">
            <a:noAutofit/>
          </a:bodyPr>
          <a:lstStyle/>
          <a:p>
            <a:r>
              <a:rPr lang="en-US" sz="2400" dirty="0">
                <a:solidFill>
                  <a:srgbClr val="008272"/>
                </a:solidFill>
                <a:latin typeface="Segoe UI" panose="020B0502040204020203" pitchFamily="34" charset="0"/>
                <a:ea typeface="Segoe UI" panose="020B0502040204020203" pitchFamily="34" charset="0"/>
                <a:cs typeface="Segoe UI" panose="020B0502040204020203" pitchFamily="34" charset="0"/>
              </a:rPr>
              <a:t>A modern onboarding experience creates added value by:</a:t>
            </a:r>
            <a:br>
              <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endParaRPr lang="en-US" sz="16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Streamlining: </a:t>
            </a: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Optimize the processes we need and eliminate the ones we don’t</a:t>
            </a:r>
          </a:p>
          <a:p>
            <a:pPr>
              <a:lnSpc>
                <a:spcPct val="150000"/>
              </a:lnSpc>
            </a:pP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Welcoming: </a:t>
            </a: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Help new hires feel immediately at home</a:t>
            </a:r>
          </a:p>
          <a:p>
            <a:pPr marL="285750" indent="-285750">
              <a:lnSpc>
                <a:spcPct val="150000"/>
              </a:lnSpc>
              <a:buFont typeface="Arial" panose="020B0604020202020204" pitchFamily="34" charset="0"/>
              <a:buChar char="•"/>
            </a:pP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a:p>
            <a:pPr marL="285750" indent="-285750">
              <a:lnSpc>
                <a:spcPct val="150000"/>
              </a:lnSpc>
              <a:buFont typeface="Arial" panose="020B0604020202020204" pitchFamily="34" charset="0"/>
              <a:buChar char="•"/>
            </a:pPr>
            <a:r>
              <a:rPr lang="en-US" sz="1400" b="1" dirty="0">
                <a:solidFill>
                  <a:srgbClr val="3C3C41"/>
                </a:solidFill>
                <a:latin typeface="Segoe UI" panose="020B0502040204020203" pitchFamily="34" charset="0"/>
                <a:ea typeface="Segoe UI" panose="020B0502040204020203" pitchFamily="34" charset="0"/>
                <a:cs typeface="Segoe UI" panose="020B0502040204020203" pitchFamily="34" charset="0"/>
              </a:rPr>
              <a:t>Motivating: </a:t>
            </a:r>
            <a:r>
              <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rPr>
              <a:t>Ignite our employees’ fire and get them engaged in being part of the &lt;insert company&gt; name</a:t>
            </a:r>
          </a:p>
        </p:txBody>
      </p:sp>
      <p:sp>
        <p:nvSpPr>
          <p:cNvPr id="14" name="TextBox 13">
            <a:extLst>
              <a:ext uri="{FF2B5EF4-FFF2-40B4-BE49-F238E27FC236}">
                <a16:creationId xmlns:a16="http://schemas.microsoft.com/office/drawing/2014/main" id="{8FA2333A-1A39-BE4E-A4DB-A2747587005A}"/>
              </a:ext>
            </a:extLst>
          </p:cNvPr>
          <p:cNvSpPr txBox="1"/>
          <p:nvPr/>
        </p:nvSpPr>
        <p:spPr>
          <a:xfrm>
            <a:off x="539899" y="476035"/>
            <a:ext cx="11442495" cy="775071"/>
          </a:xfrm>
          <a:prstGeom prst="rect">
            <a:avLst/>
          </a:prstGeom>
          <a:noFill/>
        </p:spPr>
        <p:txBody>
          <a:bodyPr wrap="square" rtlCol="0">
            <a:noAutofit/>
          </a:bodyPr>
          <a:lstStyle/>
          <a:p>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Empower new hires with a modern </a:t>
            </a:r>
            <a:b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br>
            <a:r>
              <a:rPr lang="en-US" sz="4400" b="1" dirty="0">
                <a:solidFill>
                  <a:srgbClr val="3C3C41"/>
                </a:solidFill>
                <a:latin typeface="Segoe UI Semibold" panose="020B0502040204020203" pitchFamily="34" charset="0"/>
                <a:ea typeface="Segoe UI Semibold" panose="020B0502040204020203" pitchFamily="34" charset="0"/>
                <a:cs typeface="Segoe UI Semibold" panose="020B0502040204020203" pitchFamily="34" charset="0"/>
              </a:rPr>
              <a:t>onboarding experience</a:t>
            </a:r>
          </a:p>
        </p:txBody>
      </p:sp>
      <p:pic>
        <p:nvPicPr>
          <p:cNvPr id="15" name="Picture 14">
            <a:extLst>
              <a:ext uri="{FF2B5EF4-FFF2-40B4-BE49-F238E27FC236}">
                <a16:creationId xmlns:a16="http://schemas.microsoft.com/office/drawing/2014/main" id="{96C726B4-68F7-654F-B637-49F30D837A31}"/>
              </a:ext>
            </a:extLst>
          </p:cNvPr>
          <p:cNvPicPr>
            <a:picLocks noChangeAspect="1"/>
          </p:cNvPicPr>
          <p:nvPr/>
        </p:nvPicPr>
        <p:blipFill>
          <a:blip r:embed="rId4"/>
          <a:stretch>
            <a:fillRect/>
          </a:stretch>
        </p:blipFill>
        <p:spPr>
          <a:xfrm>
            <a:off x="25120" y="6385564"/>
            <a:ext cx="1813302" cy="453853"/>
          </a:xfrm>
          <a:prstGeom prst="rect">
            <a:avLst/>
          </a:prstGeom>
        </p:spPr>
      </p:pic>
      <p:sp>
        <p:nvSpPr>
          <p:cNvPr id="9" name="TextBox 8">
            <a:extLst>
              <a:ext uri="{FF2B5EF4-FFF2-40B4-BE49-F238E27FC236}">
                <a16:creationId xmlns:a16="http://schemas.microsoft.com/office/drawing/2014/main" id="{C785FF04-1196-2A49-9204-4C3DC1170B2D}"/>
              </a:ext>
            </a:extLst>
          </p:cNvPr>
          <p:cNvSpPr txBox="1"/>
          <p:nvPr/>
        </p:nvSpPr>
        <p:spPr>
          <a:xfrm>
            <a:off x="467480" y="5353737"/>
            <a:ext cx="9414329" cy="839774"/>
          </a:xfrm>
          <a:prstGeom prst="rect">
            <a:avLst/>
          </a:prstGeom>
          <a:noFill/>
        </p:spPr>
        <p:txBody>
          <a:bodyPr wrap="square" rtlCol="0">
            <a:noAutofit/>
          </a:bodyPr>
          <a:lstStyle/>
          <a:p>
            <a:r>
              <a:rPr lang="en-US" sz="2400" b="1" dirty="0">
                <a:solidFill>
                  <a:srgbClr val="3C3C41"/>
                </a:solidFill>
                <a:latin typeface="Segoe UI" panose="020B0502040204020203" pitchFamily="34" charset="0"/>
                <a:ea typeface="Segoe UI" panose="020B0502040204020203" pitchFamily="34" charset="0"/>
                <a:cs typeface="Segoe UI" panose="020B0502040204020203" pitchFamily="34" charset="0"/>
              </a:rPr>
              <a:t>The result: </a:t>
            </a:r>
            <a: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t>cost-effective onboarding </a:t>
            </a:r>
            <a:b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br>
            <a:r>
              <a:rPr lang="en-US" sz="2400" dirty="0">
                <a:solidFill>
                  <a:srgbClr val="3C3C41"/>
                </a:solidFill>
                <a:latin typeface="Segoe UI" panose="020B0502040204020203" pitchFamily="34" charset="0"/>
                <a:ea typeface="Segoe UI" panose="020B0502040204020203" pitchFamily="34" charset="0"/>
                <a:cs typeface="Segoe UI" panose="020B0502040204020203" pitchFamily="34" charset="0"/>
              </a:rPr>
              <a:t>with a near-immediate return on investment.</a:t>
            </a:r>
            <a:endParaRPr lang="en-US" sz="1400" dirty="0">
              <a:solidFill>
                <a:srgbClr val="3C3C41"/>
              </a:solidFill>
              <a:latin typeface="Segoe UI" panose="020B0502040204020203" pitchFamily="34" charset="0"/>
              <a:ea typeface="Segoe UI" panose="020B0502040204020203" pitchFamily="34" charset="0"/>
              <a:cs typeface="Segoe UI" panose="020B0502040204020203" pitchFamily="34" charset="0"/>
            </a:endParaRPr>
          </a:p>
        </p:txBody>
      </p:sp>
      <p:sp>
        <p:nvSpPr>
          <p:cNvPr id="11" name="Slide Number">
            <a:extLst>
              <a:ext uri="{FF2B5EF4-FFF2-40B4-BE49-F238E27FC236}">
                <a16:creationId xmlns:a16="http://schemas.microsoft.com/office/drawing/2014/main" id="{E544C929-2BE5-4F41-BAD9-7485CF4378CA}"/>
              </a:ext>
            </a:extLst>
          </p:cNvPr>
          <p:cNvSpPr txBox="1">
            <a:spLocks/>
          </p:cNvSpPr>
          <p:nvPr/>
        </p:nvSpPr>
        <p:spPr>
          <a:xfrm>
            <a:off x="11762214" y="6535928"/>
            <a:ext cx="220180" cy="185448"/>
          </a:xfrm>
          <a:prstGeom prst="rect">
            <a:avLst/>
          </a:prstGeom>
        </p:spPr>
        <p:txBody>
          <a:bodyPr wrap="none" lIns="0" tIns="0" rIns="0" bIns="0"/>
          <a:lstStyle>
            <a:defPPr>
              <a:defRPr lang="en-US"/>
            </a:defPPr>
            <a:lvl1pPr marL="0" algn="r" defTabSz="914400" rtl="0" eaLnBrk="1" latinLnBrk="0" hangingPunct="1">
              <a:defRPr sz="9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19825614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Y15 Enterprise identity theme">
  <a:themeElements>
    <a:clrScheme name="Custom 30">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505050"/>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16x9_Light_042914" id="{F3AC482D-D5FE-4C12-8E0E-EA8972E3C93B}" vid="{33523C68-E248-4A1F-A64D-A892E9B2A2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749</Words>
  <Application>Microsoft Office PowerPoint</Application>
  <PresentationFormat>Widescreen</PresentationFormat>
  <Paragraphs>234</Paragraphs>
  <Slides>23</Slides>
  <Notes>23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4" baseType="lpstr">
      <vt:lpstr>Arial</vt:lpstr>
      <vt:lpstr>Calibri</vt:lpstr>
      <vt:lpstr>Calibri Light</vt:lpstr>
      <vt:lpstr>Courier New</vt:lpstr>
      <vt:lpstr>Segoe UI</vt:lpstr>
      <vt:lpstr>Segoe UI Light</vt:lpstr>
      <vt:lpstr>Segoe UI Semibold</vt:lpstr>
      <vt:lpstr>Wingdings</vt:lpstr>
      <vt:lpstr>Office Theme</vt:lpstr>
      <vt:lpstr>FY15 Enterprise identity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Sorin, Jesse</dc:creator>
  <cp:lastModifiedBy>Kyle Brand</cp:lastModifiedBy>
  <cp:revision>273</cp:revision>
  <cp:lastPrinted>2018-08-23T16:55:53Z</cp:lastPrinted>
  <dcterms:created xsi:type="dcterms:W3CDTF">2018-07-17T20:11:54Z</dcterms:created>
  <dcterms:modified xsi:type="dcterms:W3CDTF">2018-09-04T19:58:39Z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erjo@microsoft.com</vt:lpwstr>
  </property>
  <property fmtid="{D5CDD505-2E9C-101B-9397-08002B2CF9AE}" pid="5" name="MSIP_Label_f42aa342-8706-4288-bd11-ebb85995028c_SetDate">
    <vt:lpwstr>2018-07-19T16:24:05.8767325Z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